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78" r:id="rId3"/>
    <p:sldId id="264" r:id="rId4"/>
    <p:sldId id="269" r:id="rId5"/>
    <p:sldId id="279" r:id="rId6"/>
    <p:sldId id="280" r:id="rId7"/>
    <p:sldId id="281" r:id="rId8"/>
    <p:sldId id="282" r:id="rId9"/>
    <p:sldId id="283" r:id="rId10"/>
    <p:sldId id="261" r:id="rId11"/>
    <p:sldId id="284" r:id="rId12"/>
    <p:sldId id="262" r:id="rId13"/>
    <p:sldId id="285" r:id="rId14"/>
    <p:sldId id="263" r:id="rId15"/>
    <p:sldId id="267" r:id="rId16"/>
    <p:sldId id="286" r:id="rId17"/>
    <p:sldId id="275" r:id="rId18"/>
    <p:sldId id="287" r:id="rId19"/>
    <p:sldId id="289" r:id="rId20"/>
    <p:sldId id="290" r:id="rId21"/>
    <p:sldId id="291" r:id="rId22"/>
    <p:sldId id="292" r:id="rId23"/>
    <p:sldId id="301" r:id="rId24"/>
    <p:sldId id="288" r:id="rId25"/>
    <p:sldId id="271" r:id="rId26"/>
    <p:sldId id="293" r:id="rId27"/>
    <p:sldId id="304" r:id="rId28"/>
    <p:sldId id="260" r:id="rId29"/>
    <p:sldId id="294" r:id="rId30"/>
    <p:sldId id="295" r:id="rId31"/>
    <p:sldId id="302" r:id="rId32"/>
    <p:sldId id="296" r:id="rId33"/>
    <p:sldId id="303" r:id="rId34"/>
    <p:sldId id="259" r:id="rId35"/>
    <p:sldId id="297" r:id="rId36"/>
    <p:sldId id="298" r:id="rId37"/>
    <p:sldId id="270" r:id="rId38"/>
    <p:sldId id="299" r:id="rId39"/>
    <p:sldId id="258" r:id="rId4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-1600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9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986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586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958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771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690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72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07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547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94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480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96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EAD4B-4FDA-47E3-BB83-E9E4CC9D5121}" type="datetimeFigureOut">
              <a:rPr lang="pt-BR" smtClean="0"/>
              <a:t>01/05/17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12DC5-1C0B-4B55-B4EF-F91B138361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32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t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4.iconfinder.com/data/icons/seo-internet/512/21-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09" y="1165865"/>
            <a:ext cx="2438400" cy="2438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ixaDeTexto 3"/>
          <p:cNvSpPr txBox="1"/>
          <p:nvPr/>
        </p:nvSpPr>
        <p:spPr>
          <a:xfrm>
            <a:off x="542095" y="3649708"/>
            <a:ext cx="8487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Gest</a:t>
            </a:r>
            <a:r>
              <a:rPr lang="pt-B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ão e Compartilhamento de Dados</a:t>
            </a:r>
            <a:endParaRPr lang="pt-BR" sz="4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3"/>
          <p:cNvSpPr txBox="1"/>
          <p:nvPr/>
        </p:nvSpPr>
        <p:spPr>
          <a:xfrm>
            <a:off x="542095" y="4302352"/>
            <a:ext cx="31171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Nicholas A. C. Marino</a:t>
            </a:r>
          </a:p>
        </p:txBody>
      </p:sp>
      <p:sp>
        <p:nvSpPr>
          <p:cNvPr id="7" name="CaixaDeTexto 3"/>
          <p:cNvSpPr txBox="1"/>
          <p:nvPr/>
        </p:nvSpPr>
        <p:spPr>
          <a:xfrm>
            <a:off x="542095" y="5458646"/>
            <a:ext cx="3339376" cy="810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b="1" dirty="0" err="1" smtClean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nac.marino@gmail.com</a:t>
            </a:r>
            <a:endParaRPr lang="pt-BR" sz="1600" b="1" dirty="0" smtClean="0">
              <a:solidFill>
                <a:schemeClr val="bg1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</a:pPr>
            <a:r>
              <a:rPr lang="pt-BR" sz="1600" b="1" dirty="0" err="1" smtClean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github.com</a:t>
            </a:r>
            <a:r>
              <a:rPr lang="pt-BR" sz="1600" b="1" dirty="0" smtClean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/</a:t>
            </a:r>
            <a:r>
              <a:rPr lang="pt-BR" sz="1600" b="1" dirty="0" err="1" smtClean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nacmarino</a:t>
            </a:r>
            <a:r>
              <a:rPr lang="pt-BR" sz="1600" b="1" dirty="0" smtClean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/</a:t>
            </a:r>
            <a:r>
              <a:rPr lang="pt-BR" sz="1600" b="1" dirty="0" err="1" smtClean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introducaoR</a:t>
            </a:r>
            <a:endParaRPr lang="pt-BR" sz="1600" b="1" dirty="0">
              <a:solidFill>
                <a:schemeClr val="bg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850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1"/>
          <p:cNvSpPr txBox="1"/>
          <p:nvPr/>
        </p:nvSpPr>
        <p:spPr>
          <a:xfrm>
            <a:off x="432000" y="1399483"/>
            <a:ext cx="8280000" cy="499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i="1" dirty="0" smtClean="0">
                <a:latin typeface="Times New Roman"/>
                <a:cs typeface="Times New Roman"/>
              </a:rPr>
              <a:t>Open data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abertura</a:t>
            </a:r>
            <a:r>
              <a:rPr lang="en-US" sz="2000" dirty="0" smtClean="0">
                <a:latin typeface="Times New Roman"/>
                <a:cs typeface="Times New Roman"/>
              </a:rPr>
              <a:t> de dados, </a:t>
            </a:r>
            <a:r>
              <a:rPr lang="en-US" sz="2000" dirty="0" err="1" smtClean="0">
                <a:latin typeface="Times New Roman"/>
                <a:cs typeface="Times New Roman"/>
              </a:rPr>
              <a:t>pelo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menos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quando</a:t>
            </a:r>
            <a:r>
              <a:rPr lang="en-US" sz="2000" dirty="0" smtClean="0">
                <a:latin typeface="Times New Roman"/>
                <a:cs typeface="Times New Roman"/>
              </a:rPr>
              <a:t> da </a:t>
            </a:r>
            <a:r>
              <a:rPr lang="en-US" sz="2000" dirty="0" err="1" smtClean="0">
                <a:latin typeface="Times New Roman"/>
                <a:cs typeface="Times New Roman"/>
              </a:rPr>
              <a:t>publicação</a:t>
            </a:r>
            <a:r>
              <a:rPr lang="en-US" sz="2000" dirty="0" smtClean="0">
                <a:latin typeface="Times New Roman"/>
                <a:cs typeface="Times New Roman"/>
              </a:rPr>
              <a:t> do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  <a:p>
            <a:pPr marL="4476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Torna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dirty="0" err="1" smtClean="0">
                <a:latin typeface="Times New Roman"/>
                <a:cs typeface="Times New Roman"/>
              </a:rPr>
              <a:t>processo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produção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científica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mais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transparente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4476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mais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robustez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seus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achados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4476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i="1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Reduz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possibilidade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>
                <a:latin typeface="Times New Roman"/>
                <a:cs typeface="Times New Roman"/>
              </a:rPr>
              <a:t>fraude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na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criação</a:t>
            </a:r>
            <a:r>
              <a:rPr lang="en-US" sz="2000" dirty="0">
                <a:latin typeface="Times New Roman"/>
                <a:cs typeface="Times New Roman"/>
              </a:rPr>
              <a:t> de dados;</a:t>
            </a:r>
          </a:p>
          <a:p>
            <a:pPr marL="4476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/>
                <a:cs typeface="Times New Roman"/>
              </a:rPr>
              <a:t> Na </a:t>
            </a:r>
            <a:r>
              <a:rPr lang="en-US" sz="2000" dirty="0" err="1" smtClean="0">
                <a:latin typeface="Times New Roman"/>
                <a:cs typeface="Times New Roman"/>
              </a:rPr>
              <a:t>maioria</a:t>
            </a:r>
            <a:r>
              <a:rPr lang="en-US" sz="2000" dirty="0" smtClean="0">
                <a:latin typeface="Times New Roman"/>
                <a:cs typeface="Times New Roman"/>
              </a:rPr>
              <a:t> das </a:t>
            </a:r>
            <a:r>
              <a:rPr lang="en-US" sz="2000" dirty="0" err="1" smtClean="0">
                <a:latin typeface="Times New Roman"/>
                <a:cs typeface="Times New Roman"/>
              </a:rPr>
              <a:t>vezes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i="1" dirty="0" err="1" smtClean="0">
                <a:latin typeface="Times New Roman"/>
                <a:cs typeface="Times New Roman"/>
              </a:rPr>
              <a:t>torna</a:t>
            </a:r>
            <a:r>
              <a:rPr lang="en-US" sz="2000" i="1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Times New Roman"/>
                <a:cs typeface="Times New Roman"/>
              </a:rPr>
              <a:t>público</a:t>
            </a:r>
            <a:r>
              <a:rPr lang="en-US" sz="2000" i="1" dirty="0" smtClean="0">
                <a:latin typeface="Times New Roman"/>
                <a:cs typeface="Times New Roman"/>
              </a:rPr>
              <a:t> o que é </a:t>
            </a:r>
            <a:r>
              <a:rPr lang="en-US" sz="2000" i="1" dirty="0" err="1" smtClean="0">
                <a:latin typeface="Times New Roman"/>
                <a:cs typeface="Times New Roman"/>
              </a:rPr>
              <a:t>público</a:t>
            </a:r>
            <a:r>
              <a:rPr lang="en-US" sz="2000" dirty="0" smtClean="0">
                <a:latin typeface="Times New Roman"/>
                <a:cs typeface="Times New Roman"/>
              </a:rPr>
              <a:t>: a </a:t>
            </a:r>
            <a:r>
              <a:rPr lang="en-US" sz="2000" dirty="0" err="1" smtClean="0">
                <a:latin typeface="Times New Roman"/>
                <a:cs typeface="Times New Roman"/>
              </a:rPr>
              <a:t>maior</a:t>
            </a:r>
            <a:r>
              <a:rPr lang="en-US" sz="2000" dirty="0" smtClean="0">
                <a:latin typeface="Times New Roman"/>
                <a:cs typeface="Times New Roman"/>
              </a:rPr>
              <a:t> parte da </a:t>
            </a:r>
            <a:r>
              <a:rPr lang="en-US" sz="2000" dirty="0" err="1" smtClean="0">
                <a:latin typeface="Times New Roman"/>
                <a:cs typeface="Times New Roman"/>
              </a:rPr>
              <a:t>pesquisa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científica</a:t>
            </a:r>
            <a:r>
              <a:rPr lang="en-US" sz="2000" dirty="0" smtClean="0">
                <a:latin typeface="Times New Roman"/>
                <a:cs typeface="Times New Roman"/>
              </a:rPr>
              <a:t> é </a:t>
            </a:r>
            <a:r>
              <a:rPr lang="en-US" sz="2000" dirty="0" err="1" smtClean="0">
                <a:latin typeface="Times New Roman"/>
                <a:cs typeface="Times New Roman"/>
              </a:rPr>
              <a:t>financiada</a:t>
            </a:r>
            <a:r>
              <a:rPr lang="en-US" sz="2000" dirty="0" smtClean="0">
                <a:latin typeface="Times New Roman"/>
                <a:cs typeface="Times New Roman"/>
              </a:rPr>
              <a:t> com </a:t>
            </a:r>
            <a:r>
              <a:rPr lang="en-US" sz="2000" dirty="0" err="1" smtClean="0">
                <a:latin typeface="Times New Roman"/>
                <a:cs typeface="Times New Roman"/>
              </a:rPr>
              <a:t>dinheiro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público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44767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 </a:t>
            </a:r>
            <a:r>
              <a:rPr lang="en-US" sz="2000" dirty="0" err="1" smtClean="0">
                <a:latin typeface="Times New Roman"/>
                <a:cs typeface="Times New Roman"/>
              </a:rPr>
              <a:t>abertura</a:t>
            </a:r>
            <a:r>
              <a:rPr lang="en-US" sz="2000" dirty="0" smtClean="0">
                <a:latin typeface="Times New Roman"/>
                <a:cs typeface="Times New Roman"/>
              </a:rPr>
              <a:t> da </a:t>
            </a:r>
            <a:r>
              <a:rPr lang="en-US" sz="2000" dirty="0" err="1" smtClean="0">
                <a:latin typeface="Times New Roman"/>
                <a:cs typeface="Times New Roman"/>
              </a:rPr>
              <a:t>disponibilidade</a:t>
            </a:r>
            <a:r>
              <a:rPr lang="en-US" sz="2000" dirty="0" smtClean="0">
                <a:latin typeface="Times New Roman"/>
                <a:cs typeface="Times New Roman"/>
              </a:rPr>
              <a:t> de dados </a:t>
            </a:r>
            <a:r>
              <a:rPr lang="en-US" sz="2000" dirty="0" err="1" smtClean="0">
                <a:latin typeface="Times New Roman"/>
                <a:cs typeface="Times New Roman"/>
              </a:rPr>
              <a:t>pode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ajudar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conservação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espécies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ecossistemas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32000" y="530232"/>
            <a:ext cx="8277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T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ão importante quanto o artigo é o dado que o gerou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3133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3" y="1972289"/>
            <a:ext cx="7937680" cy="420050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862469" y="5934670"/>
            <a:ext cx="2093844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limpeza dos dados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H="1" flipV="1">
            <a:off x="1497496" y="4797287"/>
            <a:ext cx="2385391" cy="11264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768625" y="1564085"/>
            <a:ext cx="2093844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análise de dados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62609" y="3299791"/>
            <a:ext cx="3803374" cy="967409"/>
          </a:xfrm>
          <a:prstGeom prst="rect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de seta reta 14"/>
          <p:cNvCxnSpPr>
            <a:stCxn id="16" idx="2"/>
          </p:cNvCxnSpPr>
          <p:nvPr/>
        </p:nvCxnSpPr>
        <p:spPr>
          <a:xfrm>
            <a:off x="4272954" y="2061820"/>
            <a:ext cx="497829" cy="84568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3226032" y="1138490"/>
            <a:ext cx="2093844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geração dos resultados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1788699" y="2228971"/>
            <a:ext cx="748749" cy="108937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7474225" y="1138490"/>
            <a:ext cx="1585617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para geração do trabalho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Conector de seta reta 21"/>
          <p:cNvCxnSpPr>
            <a:stCxn id="21" idx="2"/>
          </p:cNvCxnSpPr>
          <p:nvPr/>
        </p:nvCxnSpPr>
        <p:spPr>
          <a:xfrm flipH="1">
            <a:off x="8012921" y="2061820"/>
            <a:ext cx="254113" cy="91883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3"/>
          <p:cNvSpPr txBox="1"/>
          <p:nvPr/>
        </p:nvSpPr>
        <p:spPr>
          <a:xfrm>
            <a:off x="432000" y="530232"/>
            <a:ext cx="7456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N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ão s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ó os dados, mas também o “código” usado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29533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"/>
          <p:cNvSpPr txBox="1"/>
          <p:nvPr/>
        </p:nvSpPr>
        <p:spPr>
          <a:xfrm>
            <a:off x="432000" y="1399483"/>
            <a:ext cx="8280000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O </a:t>
            </a:r>
            <a:r>
              <a:rPr lang="en-US" sz="20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latin typeface="Times New Roman"/>
                <a:cs typeface="Times New Roman"/>
              </a:rPr>
              <a:t> dos dados e do </a:t>
            </a:r>
            <a:r>
              <a:rPr lang="en-US" sz="2000" dirty="0" err="1" smtClean="0">
                <a:latin typeface="Times New Roman"/>
                <a:cs typeface="Times New Roman"/>
              </a:rPr>
              <a:t>código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utilizado</a:t>
            </a:r>
            <a:r>
              <a:rPr lang="en-US" sz="2000" dirty="0" smtClean="0">
                <a:latin typeface="Times New Roman"/>
                <a:cs typeface="Times New Roman"/>
              </a:rPr>
              <a:t> é </a:t>
            </a:r>
            <a:r>
              <a:rPr lang="en-US" sz="2000" dirty="0" err="1" smtClean="0">
                <a:latin typeface="Times New Roman"/>
                <a:cs typeface="Times New Roman"/>
              </a:rPr>
              <a:t>importante</a:t>
            </a:r>
            <a:r>
              <a:rPr lang="en-US" sz="2000" dirty="0" smtClean="0">
                <a:latin typeface="Times New Roman"/>
                <a:cs typeface="Times New Roman"/>
              </a:rPr>
              <a:t> para </a:t>
            </a:r>
            <a:r>
              <a:rPr lang="en-US" sz="2000" dirty="0" err="1" smtClean="0">
                <a:latin typeface="Times New Roman"/>
                <a:cs typeface="Times New Roman"/>
              </a:rPr>
              <a:t>garantir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reprodução</a:t>
            </a:r>
            <a:r>
              <a:rPr lang="en-US" sz="2000" dirty="0" smtClean="0">
                <a:latin typeface="Times New Roman"/>
                <a:cs typeface="Times New Roman"/>
              </a:rPr>
              <a:t> do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 smtClean="0">
                <a:latin typeface="Times New Roman"/>
                <a:cs typeface="Times New Roman"/>
              </a:rPr>
              <a:t>, agora e </a:t>
            </a:r>
            <a:r>
              <a:rPr lang="en-US" sz="2000" dirty="0" err="1" smtClean="0">
                <a:latin typeface="Times New Roman"/>
                <a:cs typeface="Times New Roman"/>
              </a:rPr>
              <a:t>depois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A chance de um dado se </a:t>
            </a:r>
            <a:r>
              <a:rPr lang="en-US" sz="2000" dirty="0" err="1" smtClean="0">
                <a:latin typeface="Times New Roman"/>
                <a:cs typeface="Times New Roman"/>
              </a:rPr>
              <a:t>perder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aumenta</a:t>
            </a:r>
            <a:r>
              <a:rPr lang="en-US" sz="2000" dirty="0" smtClean="0">
                <a:latin typeface="Times New Roman"/>
                <a:cs typeface="Times New Roman"/>
              </a:rPr>
              <a:t> com o tempo: </a:t>
            </a:r>
            <a:r>
              <a:rPr lang="en-US" sz="2000" dirty="0" err="1" smtClean="0">
                <a:latin typeface="Times New Roman"/>
                <a:cs typeface="Times New Roman"/>
              </a:rPr>
              <a:t>reinventando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roda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06" name="Imagem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89" y="3569347"/>
            <a:ext cx="6485076" cy="2854782"/>
          </a:xfrm>
          <a:prstGeom prst="rect">
            <a:avLst/>
          </a:prstGeom>
        </p:spPr>
      </p:pic>
      <p:sp>
        <p:nvSpPr>
          <p:cNvPr id="107" name="Retângulo 106"/>
          <p:cNvSpPr/>
          <p:nvPr/>
        </p:nvSpPr>
        <p:spPr>
          <a:xfrm>
            <a:off x="2629074" y="3929603"/>
            <a:ext cx="856248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Retângulo 107"/>
          <p:cNvSpPr/>
          <p:nvPr/>
        </p:nvSpPr>
        <p:spPr>
          <a:xfrm>
            <a:off x="4846951" y="3929603"/>
            <a:ext cx="738840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9" name="Retângulo 108"/>
          <p:cNvSpPr/>
          <p:nvPr/>
        </p:nvSpPr>
        <p:spPr>
          <a:xfrm>
            <a:off x="6947420" y="3929603"/>
            <a:ext cx="856248" cy="22528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>
                <a:latin typeface="Times New Roman"/>
                <a:cs typeface="Times New Roman"/>
              </a:rPr>
              <a:t>(Vines et al, </a:t>
            </a:r>
            <a:r>
              <a:rPr lang="en-US" sz="1200" dirty="0" err="1" smtClean="0">
                <a:latin typeface="Times New Roman"/>
                <a:cs typeface="Times New Roman"/>
              </a:rPr>
              <a:t>Curr</a:t>
            </a:r>
            <a:r>
              <a:rPr lang="en-US" sz="1200" dirty="0" smtClean="0">
                <a:latin typeface="Times New Roman"/>
                <a:cs typeface="Times New Roman"/>
              </a:rPr>
              <a:t> </a:t>
            </a:r>
            <a:r>
              <a:rPr lang="en-US" sz="1200" dirty="0" err="1" smtClean="0">
                <a:latin typeface="Times New Roman"/>
                <a:cs typeface="Times New Roman"/>
              </a:rPr>
              <a:t>Biol</a:t>
            </a:r>
            <a:r>
              <a:rPr lang="en-US" sz="1200" dirty="0" smtClean="0">
                <a:latin typeface="Times New Roman"/>
                <a:cs typeface="Times New Roman"/>
              </a:rPr>
              <a:t>, 2014)</a:t>
            </a:r>
          </a:p>
        </p:txBody>
      </p:sp>
      <p:sp>
        <p:nvSpPr>
          <p:cNvPr id="9" name="CaixaDeTexto 3"/>
          <p:cNvSpPr txBox="1"/>
          <p:nvPr/>
        </p:nvSpPr>
        <p:spPr>
          <a:xfrm>
            <a:off x="432000" y="530232"/>
            <a:ext cx="48292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Era de </a:t>
            </a:r>
            <a:r>
              <a:rPr lang="pt-BR" sz="3200" b="1" i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Open Science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99799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"/>
          <p:cNvSpPr txBox="1"/>
          <p:nvPr/>
        </p:nvSpPr>
        <p:spPr>
          <a:xfrm>
            <a:off x="432000" y="1399483"/>
            <a:ext cx="8280000" cy="4406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O </a:t>
            </a:r>
            <a:r>
              <a:rPr lang="en-US" sz="22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200" dirty="0" smtClean="0">
                <a:latin typeface="Times New Roman"/>
                <a:cs typeface="Times New Roman"/>
              </a:rPr>
              <a:t> dos dados e do </a:t>
            </a:r>
            <a:r>
              <a:rPr lang="en-US" sz="2200" dirty="0" err="1" smtClean="0">
                <a:latin typeface="Times New Roman"/>
                <a:cs typeface="Times New Roman"/>
              </a:rPr>
              <a:t>código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utilizado</a:t>
            </a:r>
            <a:r>
              <a:rPr lang="en-US" sz="2200" dirty="0" smtClean="0">
                <a:latin typeface="Times New Roman"/>
                <a:cs typeface="Times New Roman"/>
              </a:rPr>
              <a:t> é </a:t>
            </a:r>
            <a:r>
              <a:rPr lang="en-US" sz="2200" dirty="0" err="1" smtClean="0">
                <a:latin typeface="Times New Roman"/>
                <a:cs typeface="Times New Roman"/>
              </a:rPr>
              <a:t>importante</a:t>
            </a:r>
            <a:r>
              <a:rPr lang="en-US" sz="2200" dirty="0" smtClean="0">
                <a:latin typeface="Times New Roman"/>
                <a:cs typeface="Times New Roman"/>
              </a:rPr>
              <a:t> para </a:t>
            </a:r>
            <a:r>
              <a:rPr lang="en-US" sz="2200" dirty="0" err="1" smtClean="0">
                <a:latin typeface="Times New Roman"/>
                <a:cs typeface="Times New Roman"/>
              </a:rPr>
              <a:t>garantir</a:t>
            </a:r>
            <a:r>
              <a:rPr lang="en-US" sz="2200" dirty="0" smtClean="0">
                <a:latin typeface="Times New Roman"/>
                <a:cs typeface="Times New Roman"/>
              </a:rPr>
              <a:t> a </a:t>
            </a:r>
            <a:r>
              <a:rPr lang="en-US" sz="2200" dirty="0" err="1" smtClean="0">
                <a:latin typeface="Times New Roman"/>
                <a:cs typeface="Times New Roman"/>
              </a:rPr>
              <a:t>reprodução</a:t>
            </a:r>
            <a:r>
              <a:rPr lang="en-US" sz="2200" dirty="0" smtClean="0">
                <a:latin typeface="Times New Roman"/>
                <a:cs typeface="Times New Roman"/>
              </a:rPr>
              <a:t> do </a:t>
            </a:r>
            <a:r>
              <a:rPr lang="en-US" sz="2200" dirty="0" err="1" smtClean="0">
                <a:latin typeface="Times New Roman"/>
                <a:cs typeface="Times New Roman"/>
              </a:rPr>
              <a:t>trabalho</a:t>
            </a:r>
            <a:r>
              <a:rPr lang="en-US" sz="2200" dirty="0" smtClean="0">
                <a:latin typeface="Times New Roman"/>
                <a:cs typeface="Times New Roman"/>
              </a:rPr>
              <a:t>, agora e </a:t>
            </a:r>
            <a:r>
              <a:rPr lang="en-US" sz="2200" dirty="0" err="1" smtClean="0">
                <a:latin typeface="Times New Roman"/>
                <a:cs typeface="Times New Roman"/>
              </a:rPr>
              <a:t>depois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A chance de um dado se </a:t>
            </a:r>
            <a:r>
              <a:rPr lang="en-US" sz="2200" dirty="0" err="1" smtClean="0">
                <a:latin typeface="Times New Roman"/>
                <a:cs typeface="Times New Roman"/>
              </a:rPr>
              <a:t>perder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aumenta</a:t>
            </a:r>
            <a:r>
              <a:rPr lang="en-US" sz="2200" dirty="0" smtClean="0">
                <a:latin typeface="Times New Roman"/>
                <a:cs typeface="Times New Roman"/>
              </a:rPr>
              <a:t> com o tempo: </a:t>
            </a:r>
            <a:r>
              <a:rPr lang="en-US" sz="2200" dirty="0" err="1" smtClean="0">
                <a:latin typeface="Times New Roman"/>
                <a:cs typeface="Times New Roman"/>
              </a:rPr>
              <a:t>reinventando</a:t>
            </a:r>
            <a:r>
              <a:rPr lang="en-US" sz="2200" dirty="0" smtClean="0">
                <a:latin typeface="Times New Roman"/>
                <a:cs typeface="Times New Roman"/>
              </a:rPr>
              <a:t> a </a:t>
            </a:r>
            <a:r>
              <a:rPr lang="en-US" sz="2200" dirty="0" err="1" smtClean="0">
                <a:latin typeface="Times New Roman"/>
                <a:cs typeface="Times New Roman"/>
              </a:rPr>
              <a:t>roda</a:t>
            </a:r>
            <a:r>
              <a:rPr lang="en-US" sz="22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Trabalhos</a:t>
            </a:r>
            <a:r>
              <a:rPr lang="en-US" sz="2200" dirty="0" smtClean="0">
                <a:latin typeface="Times New Roman"/>
                <a:cs typeface="Times New Roman"/>
              </a:rPr>
              <a:t> que </a:t>
            </a:r>
            <a:r>
              <a:rPr lang="en-US" sz="2200" dirty="0" err="1" smtClean="0">
                <a:latin typeface="Times New Roman"/>
                <a:cs typeface="Times New Roman"/>
              </a:rPr>
              <a:t>compartilham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os</a:t>
            </a:r>
            <a:r>
              <a:rPr lang="en-US" sz="2200" dirty="0" smtClean="0">
                <a:latin typeface="Times New Roman"/>
                <a:cs typeface="Times New Roman"/>
              </a:rPr>
              <a:t> dados </a:t>
            </a:r>
            <a:r>
              <a:rPr lang="en-US" sz="2200" dirty="0" smtClean="0">
                <a:latin typeface="Times New Roman"/>
                <a:cs typeface="Times New Roman"/>
              </a:rPr>
              <a:t/>
            </a:r>
            <a:br>
              <a:rPr lang="en-US" sz="2200" dirty="0" smtClean="0">
                <a:latin typeface="Times New Roman"/>
                <a:cs typeface="Times New Roman"/>
              </a:rPr>
            </a:br>
            <a:r>
              <a:rPr lang="en-US" sz="2200" dirty="0" err="1" smtClean="0">
                <a:latin typeface="Times New Roman"/>
                <a:cs typeface="Times New Roman"/>
              </a:rPr>
              <a:t>são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dirty="0" err="1" smtClean="0">
                <a:latin typeface="Times New Roman"/>
                <a:cs typeface="Times New Roman"/>
              </a:rPr>
              <a:t>normalmente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dirty="0" err="1" smtClean="0">
                <a:latin typeface="Times New Roman"/>
                <a:cs typeface="Times New Roman"/>
              </a:rPr>
              <a:t>mais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citados</a:t>
            </a:r>
            <a:r>
              <a:rPr lang="en-US" sz="2200" dirty="0" smtClean="0">
                <a:latin typeface="Times New Roman"/>
                <a:cs typeface="Times New Roman"/>
              </a:rPr>
              <a:t>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0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smtClean="0">
                <a:latin typeface="Times New Roman"/>
                <a:cs typeface="Times New Roman"/>
              </a:rPr>
              <a:t>(</a:t>
            </a:r>
            <a:r>
              <a:rPr lang="en-US" sz="1200" dirty="0" err="1" smtClean="0">
                <a:latin typeface="Times New Roman"/>
                <a:cs typeface="Times New Roman"/>
              </a:rPr>
              <a:t>Piwowar</a:t>
            </a:r>
            <a:r>
              <a:rPr lang="en-US" sz="1200" dirty="0" smtClean="0">
                <a:latin typeface="Times New Roman"/>
                <a:cs typeface="Times New Roman"/>
              </a:rPr>
              <a:t> et al, 2007, PLOS One)</a:t>
            </a:r>
          </a:p>
        </p:txBody>
      </p:sp>
      <p:sp>
        <p:nvSpPr>
          <p:cNvPr id="6" name="CaixaDeTexto 3"/>
          <p:cNvSpPr txBox="1"/>
          <p:nvPr/>
        </p:nvSpPr>
        <p:spPr>
          <a:xfrm>
            <a:off x="432000" y="530232"/>
            <a:ext cx="48292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Era de </a:t>
            </a:r>
            <a:r>
              <a:rPr lang="pt-BR" sz="3200" b="1" i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Open Science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969" y="3782111"/>
            <a:ext cx="3240620" cy="278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98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432000" y="1399483"/>
            <a:ext cx="7882142" cy="4683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Cientistas</a:t>
            </a:r>
            <a:r>
              <a:rPr lang="en-US" sz="2000" dirty="0" smtClean="0">
                <a:latin typeface="Times New Roman"/>
                <a:cs typeface="Times New Roman"/>
              </a:rPr>
              <a:t> no </a:t>
            </a:r>
            <a:r>
              <a:rPr lang="en-US" sz="2000" dirty="0" err="1" smtClean="0">
                <a:latin typeface="Times New Roman"/>
                <a:cs typeface="Times New Roman"/>
              </a:rPr>
              <a:t>início</a:t>
            </a:r>
            <a:r>
              <a:rPr lang="en-US" sz="2000" dirty="0" smtClean="0">
                <a:latin typeface="Times New Roman"/>
                <a:cs typeface="Times New Roman"/>
              </a:rPr>
              <a:t> da </a:t>
            </a:r>
            <a:r>
              <a:rPr lang="en-US" sz="2000" dirty="0" err="1" smtClean="0">
                <a:latin typeface="Times New Roman"/>
                <a:cs typeface="Times New Roman"/>
              </a:rPr>
              <a:t>carreira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tendem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querer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compartilhar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seus</a:t>
            </a:r>
            <a:r>
              <a:rPr lang="en-US" sz="2000" dirty="0" smtClean="0">
                <a:latin typeface="Times New Roman"/>
                <a:cs typeface="Times New Roman"/>
              </a:rPr>
              <a:t> dados e/</a:t>
            </a:r>
            <a:r>
              <a:rPr lang="en-US" sz="2000" dirty="0" err="1" smtClean="0">
                <a:latin typeface="Times New Roman"/>
                <a:cs typeface="Times New Roman"/>
              </a:rPr>
              <a:t>ou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códigos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err="1" smtClean="0">
                <a:latin typeface="Times New Roman"/>
                <a:cs typeface="Times New Roman"/>
              </a:rPr>
              <a:t>Tenopir</a:t>
            </a:r>
            <a:r>
              <a:rPr lang="en-US" sz="2000" dirty="0" smtClean="0">
                <a:latin typeface="Times New Roman"/>
                <a:cs typeface="Times New Roman"/>
              </a:rPr>
              <a:t> et al, 2014, PLOS One):</a:t>
            </a:r>
          </a:p>
          <a:p>
            <a:pPr marL="35718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b="1" dirty="0" smtClean="0">
                <a:latin typeface="Times New Roman"/>
                <a:cs typeface="Times New Roman"/>
              </a:rPr>
              <a:t>“</a:t>
            </a:r>
            <a:r>
              <a:rPr lang="en-US" sz="2000" b="1" dirty="0" err="1" smtClean="0">
                <a:latin typeface="Times New Roman"/>
                <a:cs typeface="Times New Roman"/>
              </a:rPr>
              <a:t>Posso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ter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cometido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algum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erro</a:t>
            </a:r>
            <a:r>
              <a:rPr lang="en-US" sz="2000" b="1" dirty="0" smtClean="0">
                <a:latin typeface="Times New Roman"/>
                <a:cs typeface="Times New Roman"/>
              </a:rPr>
              <a:t>.”</a:t>
            </a:r>
            <a:r>
              <a:rPr lang="en-US" sz="2000" dirty="0" smtClean="0">
                <a:latin typeface="Times New Roman"/>
                <a:cs typeface="Times New Roman"/>
              </a:rPr>
              <a:t> (mas se </a:t>
            </a:r>
            <a:r>
              <a:rPr lang="en-US" sz="2000" dirty="0" err="1" smtClean="0">
                <a:latin typeface="Times New Roman"/>
                <a:cs typeface="Times New Roman"/>
              </a:rPr>
              <a:t>está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errado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precisa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consertado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qualquer</a:t>
            </a:r>
            <a:r>
              <a:rPr lang="en-US" sz="2000" dirty="0" smtClean="0">
                <a:latin typeface="Times New Roman"/>
                <a:cs typeface="Times New Roman"/>
              </a:rPr>
              <a:t> forma, 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?);</a:t>
            </a:r>
          </a:p>
          <a:p>
            <a:pPr marL="35718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b="1" dirty="0" smtClean="0">
                <a:latin typeface="Times New Roman"/>
                <a:cs typeface="Times New Roman"/>
              </a:rPr>
              <a:t>“</a:t>
            </a:r>
            <a:r>
              <a:rPr lang="en-US" sz="2000" b="1" dirty="0" err="1" smtClean="0">
                <a:latin typeface="Times New Roman"/>
                <a:cs typeface="Times New Roman"/>
              </a:rPr>
              <a:t>Alguém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pode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publicar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esses</a:t>
            </a:r>
            <a:r>
              <a:rPr lang="en-US" sz="2000" b="1" dirty="0" smtClean="0">
                <a:latin typeface="Times New Roman"/>
                <a:cs typeface="Times New Roman"/>
              </a:rPr>
              <a:t> dados antes de </a:t>
            </a:r>
            <a:r>
              <a:rPr lang="en-US" sz="2000" b="1" dirty="0" err="1" smtClean="0">
                <a:latin typeface="Times New Roman"/>
                <a:cs typeface="Times New Roman"/>
              </a:rPr>
              <a:t>mim</a:t>
            </a:r>
            <a:r>
              <a:rPr lang="en-US" sz="2000" b="1" dirty="0" smtClean="0">
                <a:latin typeface="Times New Roman"/>
                <a:cs typeface="Times New Roman"/>
              </a:rPr>
              <a:t>”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 é </a:t>
            </a:r>
            <a:r>
              <a:rPr lang="en-US" sz="2000" dirty="0" err="1" smtClean="0">
                <a:latin typeface="Times New Roman"/>
                <a:cs typeface="Times New Roman"/>
              </a:rPr>
              <a:t>ético</a:t>
            </a:r>
            <a:r>
              <a:rPr lang="en-US" sz="2000" dirty="0" smtClean="0">
                <a:latin typeface="Times New Roman"/>
                <a:cs typeface="Times New Roman"/>
              </a:rPr>
              <a:t>, e a academia tem </a:t>
            </a:r>
            <a:r>
              <a:rPr lang="en-US" sz="2000" dirty="0" err="1" smtClean="0">
                <a:latin typeface="Times New Roman"/>
                <a:cs typeface="Times New Roman"/>
              </a:rPr>
              <a:t>punições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severas</a:t>
            </a:r>
            <a:r>
              <a:rPr lang="en-US" sz="2000" dirty="0" smtClean="0">
                <a:latin typeface="Times New Roman"/>
                <a:cs typeface="Times New Roman"/>
              </a:rPr>
              <a:t> para </a:t>
            </a:r>
            <a:r>
              <a:rPr lang="en-US" sz="2000" dirty="0" err="1" smtClean="0">
                <a:latin typeface="Times New Roman"/>
                <a:cs typeface="Times New Roman"/>
              </a:rPr>
              <a:t>pessoas</a:t>
            </a:r>
            <a:r>
              <a:rPr lang="en-US" sz="2000" dirty="0" smtClean="0">
                <a:latin typeface="Times New Roman"/>
                <a:cs typeface="Times New Roman"/>
              </a:rPr>
              <a:t> que </a:t>
            </a:r>
            <a:r>
              <a:rPr lang="en-US" sz="2000" dirty="0" err="1" smtClean="0">
                <a:latin typeface="Times New Roman"/>
                <a:cs typeface="Times New Roman"/>
              </a:rPr>
              <a:t>cometem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esse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deslize</a:t>
            </a:r>
            <a:r>
              <a:rPr lang="en-US" sz="2000" dirty="0" smtClean="0">
                <a:latin typeface="Times New Roman"/>
                <a:cs typeface="Times New Roman"/>
              </a:rPr>
              <a:t>).</a:t>
            </a:r>
          </a:p>
          <a:p>
            <a:pPr marL="35718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/>
                <a:cs typeface="Times New Roman"/>
              </a:rPr>
              <a:t>  </a:t>
            </a:r>
            <a:r>
              <a:rPr lang="en-US" sz="2000" b="1" dirty="0" smtClean="0">
                <a:latin typeface="Times New Roman"/>
                <a:cs typeface="Times New Roman"/>
              </a:rPr>
              <a:t>“Se </a:t>
            </a:r>
            <a:r>
              <a:rPr lang="en-US" sz="2000" b="1" dirty="0" err="1" smtClean="0">
                <a:latin typeface="Times New Roman"/>
                <a:cs typeface="Times New Roman"/>
              </a:rPr>
              <a:t>alguém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usar</a:t>
            </a:r>
            <a:r>
              <a:rPr lang="en-US" sz="2000" b="1" dirty="0" smtClean="0">
                <a:latin typeface="Times New Roman"/>
                <a:cs typeface="Times New Roman"/>
              </a:rPr>
              <a:t> meu dado/</a:t>
            </a:r>
            <a:r>
              <a:rPr lang="en-US" sz="2000" b="1" dirty="0" err="1" smtClean="0">
                <a:latin typeface="Times New Roman"/>
                <a:cs typeface="Times New Roman"/>
              </a:rPr>
              <a:t>código</a:t>
            </a:r>
            <a:r>
              <a:rPr lang="en-US" sz="2000" b="1" dirty="0" smtClean="0">
                <a:latin typeface="Times New Roman"/>
                <a:cs typeface="Times New Roman"/>
              </a:rPr>
              <a:t>, </a:t>
            </a:r>
            <a:r>
              <a:rPr lang="en-US" sz="2000" b="1" dirty="0" err="1" smtClean="0">
                <a:latin typeface="Times New Roman"/>
                <a:cs typeface="Times New Roman"/>
              </a:rPr>
              <a:t>não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vai</a:t>
            </a:r>
            <a:r>
              <a:rPr lang="en-US" sz="2000" b="1" dirty="0" smtClean="0">
                <a:latin typeface="Times New Roman"/>
                <a:cs typeface="Times New Roman"/>
              </a:rPr>
              <a:t> me </a:t>
            </a:r>
            <a:r>
              <a:rPr lang="en-US" sz="2000" b="1" dirty="0" err="1" smtClean="0">
                <a:latin typeface="Times New Roman"/>
                <a:cs typeface="Times New Roman"/>
              </a:rPr>
              <a:t>dar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crédito</a:t>
            </a:r>
            <a:r>
              <a:rPr lang="en-US" sz="2000" b="1" dirty="0" smtClean="0">
                <a:latin typeface="Times New Roman"/>
                <a:cs typeface="Times New Roman"/>
              </a:rPr>
              <a:t> pela </a:t>
            </a:r>
            <a:r>
              <a:rPr lang="en-US" sz="2000" b="1" dirty="0" err="1" smtClean="0">
                <a:latin typeface="Times New Roman"/>
                <a:cs typeface="Times New Roman"/>
              </a:rPr>
              <a:t>publicação</a:t>
            </a:r>
            <a:r>
              <a:rPr lang="en-US" sz="2000" b="1" dirty="0" smtClean="0">
                <a:latin typeface="Times New Roman"/>
                <a:cs typeface="Times New Roman"/>
              </a:rPr>
              <a:t>”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consegue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dar</a:t>
            </a:r>
            <a:r>
              <a:rPr lang="en-US" sz="2000" dirty="0" smtClean="0">
                <a:latin typeface="Times New Roman"/>
                <a:cs typeface="Times New Roman"/>
              </a:rPr>
              <a:t> um DOI para </a:t>
            </a:r>
            <a:r>
              <a:rPr lang="en-US" sz="2000" dirty="0" err="1" smtClean="0">
                <a:latin typeface="Times New Roman"/>
                <a:cs typeface="Times New Roman"/>
              </a:rPr>
              <a:t>praticamente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u="sng" dirty="0" smtClean="0">
                <a:latin typeface="Times New Roman"/>
                <a:cs typeface="Times New Roman"/>
              </a:rPr>
              <a:t>TUDO</a:t>
            </a:r>
            <a:r>
              <a:rPr lang="en-US" sz="2000" dirty="0" smtClean="0">
                <a:latin typeface="Times New Roman"/>
                <a:cs typeface="Times New Roman"/>
              </a:rPr>
              <a:t>).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32000" y="530232"/>
            <a:ext cx="7729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Voc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ê pode possivelmente não gostar, mas...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4609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32000" y="1399483"/>
            <a:ext cx="7882142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Revistas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na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área</a:t>
            </a:r>
            <a:r>
              <a:rPr lang="en-US" sz="2200" dirty="0" smtClean="0">
                <a:latin typeface="Times New Roman"/>
                <a:cs typeface="Times New Roman"/>
              </a:rPr>
              <a:t> de </a:t>
            </a:r>
            <a:r>
              <a:rPr lang="en-US" sz="2200" dirty="0" err="1" smtClean="0">
                <a:latin typeface="Times New Roman"/>
                <a:cs typeface="Times New Roman"/>
              </a:rPr>
              <a:t>ecologia</a:t>
            </a:r>
            <a:r>
              <a:rPr lang="en-US" sz="2200" dirty="0" smtClean="0">
                <a:latin typeface="Times New Roman"/>
                <a:cs typeface="Times New Roman"/>
              </a:rPr>
              <a:t> e </a:t>
            </a:r>
            <a:r>
              <a:rPr lang="en-US" sz="2200" dirty="0" err="1" smtClean="0">
                <a:latin typeface="Times New Roman"/>
                <a:cs typeface="Times New Roman"/>
              </a:rPr>
              <a:t>evolução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estão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exigindo</a:t>
            </a:r>
            <a:r>
              <a:rPr lang="en-US" sz="2200" dirty="0" smtClean="0">
                <a:latin typeface="Times New Roman"/>
                <a:cs typeface="Times New Roman"/>
              </a:rPr>
              <a:t> o </a:t>
            </a:r>
            <a:r>
              <a:rPr lang="en-US" sz="22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200" dirty="0" smtClean="0">
                <a:latin typeface="Times New Roman"/>
                <a:cs typeface="Times New Roman"/>
              </a:rPr>
              <a:t> de dados para a </a:t>
            </a:r>
            <a:r>
              <a:rPr lang="en-US" sz="2200" dirty="0" err="1" smtClean="0">
                <a:latin typeface="Times New Roman"/>
                <a:cs typeface="Times New Roman"/>
              </a:rPr>
              <a:t>publicação</a:t>
            </a:r>
            <a:r>
              <a:rPr lang="en-US" sz="2200" dirty="0" smtClean="0">
                <a:latin typeface="Times New Roman"/>
                <a:cs typeface="Times New Roman"/>
              </a:rPr>
              <a:t> dos </a:t>
            </a:r>
            <a:r>
              <a:rPr lang="en-US" sz="2200" dirty="0" err="1" smtClean="0">
                <a:latin typeface="Times New Roman"/>
                <a:cs typeface="Times New Roman"/>
              </a:rPr>
              <a:t>artigos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6146" name="Picture 2" descr="Publication 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5" y="3066740"/>
            <a:ext cx="1419225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tomfayle.com/biotropic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431" y="3066740"/>
            <a:ext cx="1425428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oikosjournal.org/sites/oikosjournal.org/files/files/oik_123_01_cover_n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059" y="3066739"/>
            <a:ext cx="1422833" cy="186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5998385" y="3349097"/>
            <a:ext cx="29865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+ 99 revistas, cadastradas na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Dryad</a:t>
            </a:r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Digital </a:t>
            </a:r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Repository</a:t>
            </a:r>
            <a:endParaRPr lang="pt-BR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(PLOS,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Behavioral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Ecography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Ecology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J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Ecol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Heredity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BR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</a:t>
            </a:r>
            <a:r>
              <a:rPr lang="pt-BR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...)</a:t>
            </a:r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60013" y="5129316"/>
            <a:ext cx="8451986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Existe</a:t>
            </a:r>
            <a:r>
              <a:rPr lang="en-US" sz="2200" dirty="0" smtClean="0">
                <a:latin typeface="Times New Roman"/>
                <a:cs typeface="Times New Roman"/>
              </a:rPr>
              <a:t> a </a:t>
            </a:r>
            <a:r>
              <a:rPr lang="en-US" sz="2200" dirty="0" err="1" smtClean="0">
                <a:latin typeface="Times New Roman"/>
                <a:cs typeface="Times New Roman"/>
              </a:rPr>
              <a:t>perspectiva</a:t>
            </a:r>
            <a:r>
              <a:rPr lang="en-US" sz="2200" dirty="0" smtClean="0">
                <a:latin typeface="Times New Roman"/>
                <a:cs typeface="Times New Roman"/>
              </a:rPr>
              <a:t> de que, </a:t>
            </a:r>
            <a:r>
              <a:rPr lang="en-US" sz="2200" dirty="0" err="1" smtClean="0">
                <a:latin typeface="Times New Roman"/>
                <a:cs typeface="Times New Roman"/>
              </a:rPr>
              <a:t>em</a:t>
            </a:r>
            <a:r>
              <a:rPr lang="en-US" sz="2200" dirty="0" smtClean="0">
                <a:latin typeface="Times New Roman"/>
                <a:cs typeface="Times New Roman"/>
              </a:rPr>
              <a:t> breve, </a:t>
            </a:r>
            <a:r>
              <a:rPr lang="en-US" sz="2200" dirty="0" err="1" smtClean="0">
                <a:latin typeface="Times New Roman"/>
                <a:cs typeface="Times New Roman"/>
              </a:rPr>
              <a:t>outras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revistas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vão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aderir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ao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movimento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– </a:t>
            </a:r>
            <a:r>
              <a:rPr lang="en-US" sz="2200" dirty="0" err="1" smtClean="0">
                <a:latin typeface="Times New Roman"/>
                <a:cs typeface="Times New Roman"/>
              </a:rPr>
              <a:t>por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exemplo</a:t>
            </a:r>
            <a:r>
              <a:rPr lang="en-US" sz="2200" dirty="0" smtClean="0">
                <a:latin typeface="Times New Roman"/>
                <a:cs typeface="Times New Roman"/>
              </a:rPr>
              <a:t>, a </a:t>
            </a:r>
            <a:r>
              <a:rPr lang="en-US" sz="2200" dirty="0" err="1" smtClean="0">
                <a:latin typeface="Times New Roman"/>
                <a:cs typeface="Times New Roman"/>
              </a:rPr>
              <a:t>Hydrobiologia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aixaDeTexto 3"/>
          <p:cNvSpPr txBox="1"/>
          <p:nvPr/>
        </p:nvSpPr>
        <p:spPr>
          <a:xfrm>
            <a:off x="432000" y="530232"/>
            <a:ext cx="62134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E, por mais que voc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ê não queira...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509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32000" y="1399483"/>
            <a:ext cx="7882142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Além</a:t>
            </a:r>
            <a:r>
              <a:rPr lang="en-US" sz="2000" dirty="0" smtClean="0">
                <a:latin typeface="Times New Roman"/>
                <a:cs typeface="Times New Roman"/>
              </a:rPr>
              <a:t> disso, </a:t>
            </a:r>
            <a:r>
              <a:rPr lang="en-US" sz="2000" dirty="0" err="1" smtClean="0">
                <a:latin typeface="Times New Roman"/>
                <a:cs typeface="Times New Roman"/>
              </a:rPr>
              <a:t>revistas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outras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áreas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pedem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latin typeface="Times New Roman"/>
                <a:cs typeface="Times New Roman"/>
              </a:rPr>
              <a:t> do </a:t>
            </a:r>
            <a:r>
              <a:rPr lang="en-US" sz="2000" dirty="0" err="1" smtClean="0">
                <a:latin typeface="Times New Roman"/>
                <a:cs typeface="Times New Roman"/>
              </a:rPr>
              <a:t>código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usado</a:t>
            </a:r>
            <a:r>
              <a:rPr lang="en-US" sz="2000" dirty="0" smtClean="0">
                <a:latin typeface="Times New Roman"/>
                <a:cs typeface="Times New Roman"/>
              </a:rPr>
              <a:t> no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até</a:t>
            </a:r>
            <a:r>
              <a:rPr lang="en-US" sz="2000" dirty="0" smtClean="0">
                <a:latin typeface="Times New Roman"/>
                <a:cs typeface="Times New Roman"/>
              </a:rPr>
              <a:t> “</a:t>
            </a:r>
            <a:r>
              <a:rPr lang="en-US" sz="2000" dirty="0" err="1" smtClean="0">
                <a:latin typeface="Times New Roman"/>
                <a:cs typeface="Times New Roman"/>
              </a:rPr>
              <a:t>marcam</a:t>
            </a:r>
            <a:r>
              <a:rPr lang="en-US" sz="2000" dirty="0" smtClean="0">
                <a:latin typeface="Times New Roman"/>
                <a:cs typeface="Times New Roman"/>
              </a:rPr>
              <a:t>” o </a:t>
            </a:r>
            <a:r>
              <a:rPr lang="en-US" sz="2000" dirty="0" err="1" smtClean="0">
                <a:latin typeface="Times New Roman"/>
                <a:cs typeface="Times New Roman"/>
              </a:rPr>
              <a:t>seu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artigo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baseado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reproducibilidade</a:t>
            </a:r>
            <a:r>
              <a:rPr lang="en-US" sz="2000" dirty="0" smtClean="0">
                <a:latin typeface="Times New Roman"/>
                <a:cs typeface="Times New Roman"/>
              </a:rPr>
              <a:t> das </a:t>
            </a:r>
            <a:r>
              <a:rPr lang="en-US" sz="2000" dirty="0" err="1" smtClean="0">
                <a:latin typeface="Times New Roman"/>
                <a:cs typeface="Times New Roman"/>
              </a:rPr>
              <a:t>informações</a:t>
            </a:r>
            <a:r>
              <a:rPr lang="en-US" sz="2000" dirty="0" smtClean="0">
                <a:latin typeface="Times New Roman"/>
                <a:cs typeface="Times New Roman"/>
              </a:rPr>
              <a:t> – Biostatistics.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6102" t="21966" r="49796" b="34556"/>
          <a:stretch/>
        </p:blipFill>
        <p:spPr>
          <a:xfrm>
            <a:off x="287866" y="3732768"/>
            <a:ext cx="4000663" cy="2217458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497815" y="4501232"/>
            <a:ext cx="58309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C</a:t>
            </a:r>
            <a:endParaRPr lang="pt-BR" sz="2400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497815" y="3531500"/>
            <a:ext cx="58309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D</a:t>
            </a:r>
            <a:endParaRPr lang="pt-BR" sz="2400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497815" y="5470964"/>
            <a:ext cx="58309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R</a:t>
            </a:r>
            <a:endParaRPr lang="pt-BR" sz="24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58882" y="3577666"/>
            <a:ext cx="266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 são compartilhados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358882" y="4547398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 é compartilhado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5358882" y="5101631"/>
            <a:ext cx="3750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 e código são compartilhados e o editor associado é capaz de reproduzir os resultados apresentados no artigo.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3"/>
          <p:cNvSpPr txBox="1"/>
          <p:nvPr/>
        </p:nvSpPr>
        <p:spPr>
          <a:xfrm>
            <a:off x="432000" y="530232"/>
            <a:ext cx="62134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E, por mais que voc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ê não queira...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549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32000" y="1399483"/>
            <a:ext cx="7882142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Fora do </a:t>
            </a:r>
            <a:r>
              <a:rPr lang="en-US" sz="2000" dirty="0" err="1" smtClean="0">
                <a:latin typeface="Times New Roman"/>
                <a:cs typeface="Times New Roman"/>
              </a:rPr>
              <a:t>Brasil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além</a:t>
            </a:r>
            <a:r>
              <a:rPr lang="en-US" sz="2000" dirty="0" smtClean="0">
                <a:latin typeface="Times New Roman"/>
                <a:cs typeface="Times New Roman"/>
              </a:rPr>
              <a:t> das </a:t>
            </a:r>
            <a:r>
              <a:rPr lang="en-US" sz="2000" dirty="0" err="1" smtClean="0">
                <a:latin typeface="Times New Roman"/>
                <a:cs typeface="Times New Roman"/>
              </a:rPr>
              <a:t>revistas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órgãos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fomento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pedem</a:t>
            </a:r>
            <a:r>
              <a:rPr lang="en-US" sz="2000" dirty="0" smtClean="0">
                <a:latin typeface="Times New Roman"/>
                <a:cs typeface="Times New Roman"/>
              </a:rPr>
              <a:t> (1) o </a:t>
            </a:r>
            <a:r>
              <a:rPr lang="en-US" sz="20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latin typeface="Times New Roman"/>
                <a:cs typeface="Times New Roman"/>
              </a:rPr>
              <a:t> dos dados e (2) um </a:t>
            </a:r>
            <a:r>
              <a:rPr lang="en-US" sz="2000" dirty="0" err="1" smtClean="0">
                <a:latin typeface="Times New Roman"/>
                <a:cs typeface="Times New Roman"/>
              </a:rPr>
              <a:t>plano</a:t>
            </a:r>
            <a:r>
              <a:rPr lang="en-US" sz="2000" dirty="0" smtClean="0">
                <a:latin typeface="Times New Roman"/>
                <a:cs typeface="Times New Roman"/>
              </a:rPr>
              <a:t> para </a:t>
            </a:r>
            <a:r>
              <a:rPr lang="en-US" sz="2000" dirty="0" err="1" smtClean="0">
                <a:latin typeface="Times New Roman"/>
                <a:cs typeface="Times New Roman"/>
              </a:rPr>
              <a:t>armazenamento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disponibilização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destes</a:t>
            </a:r>
            <a:r>
              <a:rPr lang="en-US" sz="2000" dirty="0" smtClean="0">
                <a:latin typeface="Times New Roman"/>
                <a:cs typeface="Times New Roman"/>
              </a:rPr>
              <a:t> dados </a:t>
            </a:r>
            <a:r>
              <a:rPr lang="en-US" sz="2000" dirty="0" err="1" smtClean="0">
                <a:latin typeface="Times New Roman"/>
                <a:cs typeface="Times New Roman"/>
              </a:rPr>
              <a:t>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longo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prazo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</a:p>
        </p:txBody>
      </p:sp>
      <p:pic>
        <p:nvPicPr>
          <p:cNvPr id="5124" name="Picture 4" descr="https://www.dataone.org/sites/all/images/d1-logo-v3_aligned_lef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54" y="4003709"/>
            <a:ext cx="2495550" cy="79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en/thumb/9/91/DryadLogo.png/160px-Dryad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580" y="3975135"/>
            <a:ext cx="1524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zenodo.org/img/logos/zenodo-gradient-25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56" y="3882720"/>
            <a:ext cx="2584174" cy="10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://2.bp.blogspot.com/-L5YvOalNqlc/UlBW-YvaGPI/AAAAAAAAK-k/IxbfDYPeeVY/s1600/figshare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69" y="5303996"/>
            <a:ext cx="3338307" cy="11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https://www.dataone.org/sites/default/files/knb-sized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6" r="35498"/>
          <a:stretch/>
        </p:blipFill>
        <p:spPr bwMode="auto">
          <a:xfrm>
            <a:off x="5791198" y="5283041"/>
            <a:ext cx="1272209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3"/>
          <p:cNvSpPr txBox="1"/>
          <p:nvPr/>
        </p:nvSpPr>
        <p:spPr>
          <a:xfrm>
            <a:off x="432000" y="530232"/>
            <a:ext cx="58377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Onde compartilhar seus dados?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1614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2000" y="1399483"/>
            <a:ext cx="8280000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Nós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somos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treinados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uma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cultura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latin typeface="Times New Roman"/>
                <a:cs typeface="Times New Roman"/>
              </a:rPr>
              <a:t> de dados;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32000" y="530232"/>
            <a:ext cx="58902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pedra no meio do caminho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3485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2000" y="1399483"/>
            <a:ext cx="8280000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Nossa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habilidade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organização</a:t>
            </a:r>
            <a:r>
              <a:rPr lang="en-US" sz="2000" dirty="0" smtClean="0">
                <a:latin typeface="Times New Roman"/>
                <a:cs typeface="Times New Roman"/>
              </a:rPr>
              <a:t> é, </a:t>
            </a:r>
            <a:r>
              <a:rPr lang="en-US" sz="2000" dirty="0" err="1" smtClean="0">
                <a:latin typeface="Times New Roman"/>
                <a:cs typeface="Times New Roman"/>
              </a:rPr>
              <a:t>normalmente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ruim</a:t>
            </a:r>
            <a:r>
              <a:rPr lang="en-US" sz="2000" dirty="0">
                <a:latin typeface="Times New Roman"/>
                <a:cs typeface="Times New Roman"/>
              </a:rPr>
              <a:t>;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9458" name="Picture 2" descr="http://www.innovationmanagement.se/wp-content/uploads/2011/11/controlled-chaos-for-innov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3099731"/>
            <a:ext cx="4381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3"/>
          <p:cNvSpPr txBox="1"/>
          <p:nvPr/>
        </p:nvSpPr>
        <p:spPr>
          <a:xfrm>
            <a:off x="432000" y="530232"/>
            <a:ext cx="6757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Algumas pedras no meio do caminho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4337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639004" y="1587612"/>
            <a:ext cx="764507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 err="1" smtClean="0">
                <a:latin typeface="Times New Roman"/>
                <a:cs typeface="Times New Roman"/>
              </a:rPr>
              <a:t>Observacional</a:t>
            </a:r>
            <a:r>
              <a:rPr lang="en-US" sz="24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Experimental;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 err="1" smtClean="0">
                <a:latin typeface="Times New Roman"/>
                <a:cs typeface="Times New Roman"/>
              </a:rPr>
              <a:t>Teórico</a:t>
            </a:r>
            <a:r>
              <a:rPr lang="en-US" sz="24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en-US" sz="2400" dirty="0" err="1" smtClean="0">
                <a:latin typeface="Times New Roman"/>
                <a:cs typeface="Times New Roman"/>
              </a:rPr>
              <a:t>Computacional</a:t>
            </a:r>
            <a:r>
              <a:rPr lang="en-US" sz="2400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2050" name="Picture 2" descr="https://americanheritagecenter.files.wordpress.com/2011/09/clements-field-no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092" y="1415713"/>
            <a:ext cx="3289990" cy="187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zmt-bremen.de/Binaries/Binary2047/A_Meyer_IMG_17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58" y="4651237"/>
            <a:ext cx="2371977" cy="178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uoguelph.ca/%7Eecology/_Media/ma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594" y="3652019"/>
            <a:ext cx="2053437" cy="278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3"/>
          <p:cNvSpPr txBox="1"/>
          <p:nvPr/>
        </p:nvSpPr>
        <p:spPr>
          <a:xfrm>
            <a:off x="432000" y="530232"/>
            <a:ext cx="792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Os paradigmas de estudos cient</a:t>
            </a:r>
            <a:r>
              <a:rPr lang="pt-BR" sz="28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íficos (na Ecologia)</a:t>
            </a:r>
            <a:endParaRPr lang="pt-BR" sz="28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5813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2000" y="1399483"/>
            <a:ext cx="828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Nossa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habilidade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organização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é,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normalmente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ruim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Relatamos</a:t>
            </a:r>
            <a:r>
              <a:rPr lang="en-US" dirty="0" smtClean="0">
                <a:latin typeface="Times New Roman"/>
                <a:cs typeface="Times New Roman"/>
              </a:rPr>
              <a:t> mal o que </a:t>
            </a:r>
            <a:r>
              <a:rPr lang="en-US" dirty="0" err="1" smtClean="0">
                <a:latin typeface="Times New Roman"/>
                <a:cs typeface="Times New Roman"/>
              </a:rPr>
              <a:t>fazemos</a:t>
            </a:r>
            <a:r>
              <a:rPr lang="en-US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24578" name="Picture 2" descr="http://previews.123rf.com/images/kmlmtz66/kmlmtz661501/kmlmtz66150100046/35390625-Businessmen-One-with-clear-plans-chaotic-With-the-other-plans--Stock-Photo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7" b="21264"/>
          <a:stretch/>
        </p:blipFill>
        <p:spPr bwMode="auto">
          <a:xfrm>
            <a:off x="2517636" y="3603794"/>
            <a:ext cx="3992355" cy="283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3"/>
          <p:cNvSpPr txBox="1"/>
          <p:nvPr/>
        </p:nvSpPr>
        <p:spPr>
          <a:xfrm>
            <a:off x="432000" y="530232"/>
            <a:ext cx="6757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Algumas pedras no meio do caminho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549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532988" y="1399483"/>
            <a:ext cx="8280000" cy="3580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Nossa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habilidade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organização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é,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normalmente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ruim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Relatamos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mal o que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fazemos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Gastamos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muito</a:t>
            </a:r>
            <a:r>
              <a:rPr lang="en-US" sz="2000" dirty="0" smtClean="0">
                <a:latin typeface="Times New Roman"/>
                <a:cs typeface="Times New Roman"/>
              </a:rPr>
              <a:t> tempo </a:t>
            </a:r>
            <a:r>
              <a:rPr lang="en-US" sz="2000" dirty="0" err="1" smtClean="0">
                <a:latin typeface="Times New Roman"/>
                <a:cs typeface="Times New Roman"/>
              </a:rPr>
              <a:t>fazendo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pouco</a:t>
            </a:r>
            <a:r>
              <a:rPr lang="en-US" sz="2000" dirty="0" smtClean="0">
                <a:latin typeface="Times New Roman"/>
                <a:cs typeface="Times New Roman"/>
              </a:rPr>
              <a:t> tempo </a:t>
            </a:r>
            <a:r>
              <a:rPr lang="en-US" sz="2000" dirty="0" err="1" smtClean="0">
                <a:latin typeface="Times New Roman"/>
                <a:cs typeface="Times New Roman"/>
              </a:rPr>
              <a:t>pensando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</p:txBody>
      </p:sp>
      <p:pic>
        <p:nvPicPr>
          <p:cNvPr id="23554" name="Picture 2" descr="http://cdn1.theodysseyonline.com/files/2016/02/22/635917038311632174-371695616_best_Time_-_good.305184206_st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636" y="4720546"/>
            <a:ext cx="3322845" cy="18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3"/>
          <p:cNvSpPr txBox="1"/>
          <p:nvPr/>
        </p:nvSpPr>
        <p:spPr>
          <a:xfrm>
            <a:off x="432000" y="530232"/>
            <a:ext cx="6757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Algumas pedras no meio do caminho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4873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32000" y="1399483"/>
            <a:ext cx="8280000" cy="373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Nós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somos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treinados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em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uma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cultura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dados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Nossa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habilidade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organização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é,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normalmente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ruim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Relatamos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mal o que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fazemos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Gastamos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muito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tempo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fazendo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pouco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 tempo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pensando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Não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temos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tanta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habilidade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computacional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22530" name="Picture 2" descr="https://upload.wikimedia.org/wikipedia/commons/a/a8/Windows_XP_BSO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61" y="4405025"/>
            <a:ext cx="3144216" cy="235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3"/>
          <p:cNvSpPr txBox="1"/>
          <p:nvPr/>
        </p:nvSpPr>
        <p:spPr>
          <a:xfrm>
            <a:off x="432000" y="530232"/>
            <a:ext cx="67570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Algumas pedras no meio do caminho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5306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98" t="13270" r="1722" b="21694"/>
          <a:stretch/>
        </p:blipFill>
        <p:spPr>
          <a:xfrm>
            <a:off x="1470990" y="4238504"/>
            <a:ext cx="6184235" cy="2310240"/>
          </a:xfrm>
          <a:prstGeom prst="rect">
            <a:avLst/>
          </a:prstGeom>
        </p:spPr>
      </p:pic>
      <p:sp>
        <p:nvSpPr>
          <p:cNvPr id="5" name="TextBox 1"/>
          <p:cNvSpPr txBox="1"/>
          <p:nvPr/>
        </p:nvSpPr>
        <p:spPr>
          <a:xfrm>
            <a:off x="432000" y="1399483"/>
            <a:ext cx="82800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Você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pode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usar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ferramentas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facilitar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trabalho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seja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forma textual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através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criação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fluxogramas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trabalho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981075" indent="-358775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myExperiment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http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://www.myexperiment.org/home</a:t>
            </a:r>
          </a:p>
          <a:p>
            <a:pPr marL="981075" indent="-358775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Kepler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https://kepler-project.org/</a:t>
            </a:r>
          </a:p>
          <a:p>
            <a:pPr marL="981075" indent="-358775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Taverna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www.taverna.org.uk/</a:t>
            </a:r>
          </a:p>
        </p:txBody>
      </p:sp>
      <p:sp>
        <p:nvSpPr>
          <p:cNvPr id="7" name="CaixaDeTexto 3"/>
          <p:cNvSpPr txBox="1"/>
          <p:nvPr/>
        </p:nvSpPr>
        <p:spPr>
          <a:xfrm>
            <a:off x="432000" y="530232"/>
            <a:ext cx="48428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Cuidando do seu trabalho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0962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91035" y="1881810"/>
            <a:ext cx="144302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334059" y="3156227"/>
            <a:ext cx="213635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470413" y="4430644"/>
            <a:ext cx="1453475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Tidy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923888" y="5705061"/>
            <a:ext cx="2007281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394713" y="23434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6185567" y="1512478"/>
            <a:ext cx="2418291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Artigos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Tabelas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Descritores Numéricos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122669" y="5797394"/>
            <a:ext cx="979756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Códigos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Conector de seta reta 14"/>
          <p:cNvCxnSpPr/>
          <p:nvPr/>
        </p:nvCxnSpPr>
        <p:spPr>
          <a:xfrm>
            <a:off x="2459932" y="2382967"/>
            <a:ext cx="899471" cy="6596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4470413" y="3731472"/>
            <a:ext cx="605170" cy="546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974370" y="4943132"/>
            <a:ext cx="757734" cy="63603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V="1">
            <a:off x="1612547" y="2528141"/>
            <a:ext cx="0" cy="3051024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1789043" y="3731472"/>
            <a:ext cx="1351722" cy="1847693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1946195" y="4764433"/>
            <a:ext cx="2347509" cy="940628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2239617" y="5935893"/>
            <a:ext cx="3538331" cy="46167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flipV="1">
            <a:off x="6927528" y="2822713"/>
            <a:ext cx="467184" cy="2756452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/>
          <p:cNvSpPr txBox="1"/>
          <p:nvPr/>
        </p:nvSpPr>
        <p:spPr>
          <a:xfrm>
            <a:off x="4878537" y="6550223"/>
            <a:ext cx="4265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*Dados analíticos = 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Tidy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pt-BR" sz="1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Analyses</a:t>
            </a:r>
            <a:r>
              <a:rPr lang="pt-BR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pt-BR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aixaDeTexto 3"/>
          <p:cNvSpPr txBox="1"/>
          <p:nvPr/>
        </p:nvSpPr>
        <p:spPr>
          <a:xfrm>
            <a:off x="432000" y="530232"/>
            <a:ext cx="33135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De volta ao in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ício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1178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32000" y="1399483"/>
            <a:ext cx="8266455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/>
              <a:buChar char="•"/>
            </a:pPr>
            <a:r>
              <a:rPr lang="en-US" sz="2000" b="1" dirty="0" smtClean="0">
                <a:latin typeface="Times New Roman"/>
                <a:cs typeface="Times New Roman"/>
              </a:rPr>
              <a:t>Don’t repeat yourself - </a:t>
            </a:r>
            <a:r>
              <a:rPr lang="en-US" sz="2000" dirty="0" smtClean="0">
                <a:latin typeface="Times New Roman"/>
                <a:cs typeface="Times New Roman"/>
              </a:rPr>
              <a:t>automatize</a:t>
            </a:r>
            <a:r>
              <a:rPr lang="en-US" sz="2000" b="1" dirty="0" smtClean="0">
                <a:latin typeface="Times New Roman"/>
                <a:cs typeface="Times New Roman"/>
              </a:rPr>
              <a:t>: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715963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 err="1" smtClean="0">
                <a:latin typeface="Times New Roman"/>
                <a:cs typeface="Times New Roman"/>
              </a:rPr>
              <a:t>Processos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repetitivos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err="1" smtClean="0">
                <a:latin typeface="Times New Roman"/>
                <a:cs typeface="Times New Roman"/>
              </a:rPr>
              <a:t>fazer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mesma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operação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vezes</a:t>
            </a:r>
            <a:r>
              <a:rPr lang="en-US" sz="2000" dirty="0" smtClean="0">
                <a:latin typeface="Times New Roman"/>
                <a:cs typeface="Times New Roman"/>
              </a:rPr>
              <a:t> com dados </a:t>
            </a:r>
            <a:r>
              <a:rPr lang="en-US" sz="2000" dirty="0" err="1" smtClean="0">
                <a:latin typeface="Times New Roman"/>
                <a:cs typeface="Times New Roman"/>
              </a:rPr>
              <a:t>diferentes</a:t>
            </a:r>
            <a:r>
              <a:rPr lang="en-US" sz="2000" dirty="0" smtClean="0">
                <a:latin typeface="Times New Roman"/>
                <a:cs typeface="Times New Roman"/>
              </a:rPr>
              <a:t>);</a:t>
            </a:r>
          </a:p>
          <a:p>
            <a:pPr marL="715963" indent="-28575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 err="1" smtClean="0">
                <a:latin typeface="Times New Roman"/>
                <a:cs typeface="Times New Roman"/>
              </a:rPr>
              <a:t>Cada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passo</a:t>
            </a:r>
            <a:r>
              <a:rPr lang="en-US" sz="2000" dirty="0" smtClean="0">
                <a:latin typeface="Times New Roman"/>
                <a:cs typeface="Times New Roman"/>
              </a:rPr>
              <a:t> do </a:t>
            </a:r>
            <a:r>
              <a:rPr lang="en-US" sz="2000" dirty="0" err="1" smtClean="0">
                <a:latin typeface="Times New Roman"/>
                <a:cs typeface="Times New Roman"/>
              </a:rPr>
              <a:t>seu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err="1" smtClean="0">
                <a:latin typeface="Times New Roman"/>
                <a:cs typeface="Times New Roman"/>
              </a:rPr>
              <a:t>manipular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uma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planilha</a:t>
            </a:r>
            <a:r>
              <a:rPr lang="en-US" sz="2000" dirty="0" smtClean="0">
                <a:latin typeface="Times New Roman"/>
                <a:cs typeface="Times New Roman"/>
              </a:rPr>
              <a:t> para </a:t>
            </a:r>
            <a:r>
              <a:rPr lang="en-US" sz="2000" dirty="0" err="1" smtClean="0">
                <a:latin typeface="Times New Roman"/>
                <a:cs typeface="Times New Roman"/>
              </a:rPr>
              <a:t>gerar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outra</a:t>
            </a:r>
            <a:r>
              <a:rPr lang="en-US" sz="2000" dirty="0" smtClean="0">
                <a:latin typeface="Times New Roman"/>
                <a:cs typeface="Times New Roman"/>
              </a:rPr>
              <a:t>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32000" y="4083786"/>
            <a:ext cx="8280000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b="1" dirty="0" smtClean="0">
                <a:latin typeface="Times New Roman"/>
                <a:cs typeface="Times New Roman"/>
              </a:rPr>
              <a:t>Use a </a:t>
            </a:r>
            <a:r>
              <a:rPr lang="en-US" sz="2000" b="1" dirty="0" err="1" smtClean="0">
                <a:latin typeface="Times New Roman"/>
                <a:cs typeface="Times New Roman"/>
              </a:rPr>
              <a:t>tecnologia</a:t>
            </a:r>
            <a:r>
              <a:rPr lang="en-US" sz="2000" b="1" dirty="0" smtClean="0">
                <a:latin typeface="Times New Roman"/>
                <a:cs typeface="Times New Roman"/>
              </a:rPr>
              <a:t> com </a:t>
            </a:r>
            <a:r>
              <a:rPr lang="en-US" sz="2000" b="1" dirty="0" err="1" smtClean="0">
                <a:latin typeface="Times New Roman"/>
                <a:cs typeface="Times New Roman"/>
              </a:rPr>
              <a:t>sabedoria</a:t>
            </a:r>
            <a:r>
              <a:rPr lang="en-US" sz="2000" b="1" dirty="0" smtClean="0">
                <a:latin typeface="Times New Roman"/>
                <a:cs typeface="Times New Roman"/>
              </a:rPr>
              <a:t>: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pode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perder</a:t>
            </a:r>
            <a:r>
              <a:rPr lang="en-US" sz="2000" dirty="0" smtClean="0">
                <a:latin typeface="Times New Roman"/>
                <a:cs typeface="Times New Roman"/>
              </a:rPr>
              <a:t> horas para </a:t>
            </a:r>
            <a:r>
              <a:rPr lang="en-US" sz="2000" dirty="0" err="1" smtClean="0">
                <a:latin typeface="Times New Roman"/>
                <a:cs typeface="Times New Roman"/>
              </a:rPr>
              <a:t>aprender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algo</a:t>
            </a:r>
            <a:r>
              <a:rPr lang="en-US" sz="2000" dirty="0" smtClean="0">
                <a:latin typeface="Times New Roman"/>
                <a:cs typeface="Times New Roman"/>
              </a:rPr>
              <a:t> que </a:t>
            </a:r>
            <a:r>
              <a:rPr lang="en-US" sz="2000" dirty="0" err="1" smtClean="0">
                <a:latin typeface="Times New Roman"/>
                <a:cs typeface="Times New Roman"/>
              </a:rPr>
              <a:t>vai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poupar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dias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 smtClean="0">
                <a:latin typeface="Times New Roman"/>
                <a:cs typeface="Times New Roman"/>
              </a:rPr>
              <a:t> no </a:t>
            </a:r>
            <a:r>
              <a:rPr lang="en-US" sz="2000" dirty="0" err="1" smtClean="0">
                <a:latin typeface="Times New Roman"/>
                <a:cs typeface="Times New Roman"/>
              </a:rPr>
              <a:t>futuro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smtClean="0">
                <a:latin typeface="Times New Roman"/>
                <a:cs typeface="Times New Roman"/>
              </a:rPr>
              <a:t>vs </a:t>
            </a:r>
            <a:r>
              <a:rPr lang="en-US" sz="2000" dirty="0" err="1" smtClean="0">
                <a:latin typeface="Times New Roman"/>
                <a:cs typeface="Times New Roman"/>
              </a:rPr>
              <a:t>algo</a:t>
            </a:r>
            <a:r>
              <a:rPr lang="en-US" sz="2000" dirty="0" smtClean="0">
                <a:latin typeface="Times New Roman"/>
                <a:cs typeface="Times New Roman"/>
              </a:rPr>
              <a:t> que </a:t>
            </a:r>
            <a:r>
              <a:rPr lang="en-US" sz="2000" dirty="0" err="1" smtClean="0">
                <a:latin typeface="Times New Roman"/>
                <a:cs typeface="Times New Roman"/>
              </a:rPr>
              <a:t>só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será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usado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poucas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vezes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</a:p>
        </p:txBody>
      </p:sp>
      <p:sp>
        <p:nvSpPr>
          <p:cNvPr id="7" name="CaixaDeTexto 3"/>
          <p:cNvSpPr txBox="1"/>
          <p:nvPr/>
        </p:nvSpPr>
        <p:spPr>
          <a:xfrm>
            <a:off x="432000" y="530232"/>
            <a:ext cx="38602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Otimize o seu tempo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8803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32000" y="1346474"/>
            <a:ext cx="8280000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>
                <a:latin typeface="Times New Roman"/>
                <a:cs typeface="Times New Roman"/>
              </a:rPr>
              <a:t>Se for </a:t>
            </a:r>
            <a:r>
              <a:rPr lang="en-US" sz="2200" dirty="0" err="1" smtClean="0">
                <a:latin typeface="Times New Roman"/>
                <a:cs typeface="Times New Roman"/>
              </a:rPr>
              <a:t>adicionar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informações</a:t>
            </a:r>
            <a:r>
              <a:rPr lang="en-US" sz="2200" dirty="0" smtClean="0">
                <a:latin typeface="Times New Roman"/>
                <a:cs typeface="Times New Roman"/>
              </a:rPr>
              <a:t> à </a:t>
            </a:r>
            <a:r>
              <a:rPr lang="en-US" sz="2200" dirty="0" err="1" smtClean="0">
                <a:latin typeface="Times New Roman"/>
                <a:cs typeface="Times New Roman"/>
              </a:rPr>
              <a:t>planilha</a:t>
            </a:r>
            <a:r>
              <a:rPr lang="en-US" sz="2200" dirty="0" smtClean="0">
                <a:latin typeface="Times New Roman"/>
                <a:cs typeface="Times New Roman"/>
              </a:rPr>
              <a:t> no </a:t>
            </a:r>
            <a:r>
              <a:rPr lang="en-US" sz="2200" dirty="0" err="1" smtClean="0">
                <a:latin typeface="Times New Roman"/>
                <a:cs typeface="Times New Roman"/>
              </a:rPr>
              <a:t>futuro</a:t>
            </a:r>
            <a:r>
              <a:rPr lang="en-US" sz="2200" dirty="0" smtClean="0">
                <a:latin typeface="Times New Roman"/>
                <a:cs typeface="Times New Roman"/>
              </a:rPr>
              <a:t>, utilize </a:t>
            </a:r>
            <a:r>
              <a:rPr lang="en-US" sz="2200" dirty="0" err="1" smtClean="0">
                <a:latin typeface="Times New Roman"/>
                <a:cs typeface="Times New Roman"/>
              </a:rPr>
              <a:t>linhas</a:t>
            </a:r>
            <a:r>
              <a:rPr lang="en-US" sz="2200" dirty="0" smtClean="0">
                <a:latin typeface="Times New Roman"/>
                <a:cs typeface="Times New Roman"/>
              </a:rPr>
              <a:t> para </a:t>
            </a:r>
            <a:r>
              <a:rPr lang="en-US" sz="2200" dirty="0" err="1" smtClean="0">
                <a:latin typeface="Times New Roman"/>
                <a:cs typeface="Times New Roman"/>
              </a:rPr>
              <a:t>isso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dirty="0" err="1" smtClean="0">
                <a:latin typeface="Times New Roman"/>
                <a:cs typeface="Times New Roman"/>
              </a:rPr>
              <a:t>não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colunas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886735"/>
              </p:ext>
            </p:extLst>
          </p:nvPr>
        </p:nvGraphicFramePr>
        <p:xfrm>
          <a:off x="5098414" y="3820522"/>
          <a:ext cx="3781795" cy="1584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833"/>
                <a:gridCol w="659288"/>
                <a:gridCol w="659288"/>
                <a:gridCol w="730193"/>
                <a:gridCol w="730193"/>
              </a:tblGrid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>
                          <a:latin typeface="Times New Roman"/>
                          <a:cs typeface="Times New Roman"/>
                        </a:rPr>
                        <a:t>Site_ID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Sp1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Sp2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var1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var2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10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80.7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9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Site3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10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aixaDeTexto 3"/>
          <p:cNvSpPr txBox="1"/>
          <p:nvPr/>
        </p:nvSpPr>
        <p:spPr>
          <a:xfrm>
            <a:off x="432000" y="530232"/>
            <a:ext cx="74301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ático com suas planilhas de dados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sp>
        <p:nvSpPr>
          <p:cNvPr id="11" name="CaixaDeTexto 6"/>
          <p:cNvSpPr txBox="1"/>
          <p:nvPr/>
        </p:nvSpPr>
        <p:spPr>
          <a:xfrm>
            <a:off x="6191657" y="3190944"/>
            <a:ext cx="159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MELHOR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aixaDeTexto 6"/>
          <p:cNvSpPr txBox="1"/>
          <p:nvPr/>
        </p:nvSpPr>
        <p:spPr>
          <a:xfrm>
            <a:off x="1894895" y="3190944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PIOR</a:t>
            </a:r>
            <a:endParaRPr lang="pt-B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412408"/>
              </p:ext>
            </p:extLst>
          </p:nvPr>
        </p:nvGraphicFramePr>
        <p:xfrm>
          <a:off x="293273" y="3820522"/>
          <a:ext cx="4170175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0425"/>
                <a:gridCol w="900952"/>
                <a:gridCol w="900952"/>
                <a:gridCol w="997846"/>
              </a:tblGrid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>
                          <a:latin typeface="Times New Roman"/>
                          <a:cs typeface="Times New Roman"/>
                        </a:rPr>
                        <a:t>variavel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site3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Sp1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Sp2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10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var1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80.7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10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var2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9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12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32000" y="1346474"/>
            <a:ext cx="8280000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 err="1" smtClean="0">
                <a:latin typeface="Times New Roman"/>
                <a:cs typeface="Times New Roman"/>
              </a:rPr>
              <a:t>Cada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planilha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deve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conter</a:t>
            </a:r>
            <a:r>
              <a:rPr lang="en-US" sz="2200" dirty="0" smtClean="0">
                <a:latin typeface="Times New Roman"/>
                <a:cs typeface="Times New Roman"/>
              </a:rPr>
              <a:t> um </a:t>
            </a:r>
            <a:r>
              <a:rPr lang="en-US" sz="2200" dirty="0" err="1" smtClean="0">
                <a:latin typeface="Times New Roman"/>
                <a:cs typeface="Times New Roman"/>
              </a:rPr>
              <a:t>tipo</a:t>
            </a:r>
            <a:r>
              <a:rPr lang="en-US" sz="2200" dirty="0" smtClean="0">
                <a:latin typeface="Times New Roman"/>
                <a:cs typeface="Times New Roman"/>
              </a:rPr>
              <a:t> de </a:t>
            </a:r>
            <a:r>
              <a:rPr lang="en-US" sz="2200" dirty="0" err="1" smtClean="0">
                <a:latin typeface="Times New Roman"/>
                <a:cs typeface="Times New Roman"/>
              </a:rPr>
              <a:t>vari</a:t>
            </a:r>
            <a:r>
              <a:rPr lang="en-US" sz="2200" dirty="0" err="1" smtClean="0">
                <a:latin typeface="Times New Roman"/>
                <a:cs typeface="Times New Roman"/>
              </a:rPr>
              <a:t>ável</a:t>
            </a:r>
            <a:r>
              <a:rPr lang="en-US" sz="2200" dirty="0" smtClean="0">
                <a:latin typeface="Times New Roman"/>
                <a:cs typeface="Times New Roman"/>
              </a:rPr>
              <a:t>, com </a:t>
            </a:r>
            <a:r>
              <a:rPr lang="en-US" sz="2200" dirty="0" err="1" smtClean="0">
                <a:latin typeface="Times New Roman"/>
                <a:cs typeface="Times New Roman"/>
              </a:rPr>
              <a:t>uma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coluna</a:t>
            </a:r>
            <a:r>
              <a:rPr lang="en-US" sz="2200" dirty="0" smtClean="0">
                <a:latin typeface="Times New Roman"/>
                <a:cs typeface="Times New Roman"/>
              </a:rPr>
              <a:t> ‘</a:t>
            </a:r>
            <a:r>
              <a:rPr lang="en-US" sz="2200" dirty="0" err="1" smtClean="0">
                <a:latin typeface="Times New Roman"/>
                <a:cs typeface="Times New Roman"/>
              </a:rPr>
              <a:t>chave</a:t>
            </a:r>
            <a:r>
              <a:rPr lang="en-US" sz="2200" dirty="0" smtClean="0">
                <a:latin typeface="Times New Roman"/>
                <a:cs typeface="Times New Roman"/>
              </a:rPr>
              <a:t>’ entre </a:t>
            </a:r>
            <a:r>
              <a:rPr lang="en-US" sz="2200" dirty="0" err="1" smtClean="0">
                <a:latin typeface="Times New Roman"/>
                <a:cs typeface="Times New Roman"/>
              </a:rPr>
              <a:t>elas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838312"/>
              </p:ext>
            </p:extLst>
          </p:nvPr>
        </p:nvGraphicFramePr>
        <p:xfrm>
          <a:off x="541590" y="3479950"/>
          <a:ext cx="3660401" cy="277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1951"/>
                <a:gridCol w="849362"/>
                <a:gridCol w="1519088"/>
              </a:tblGrid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>
                          <a:latin typeface="Times New Roman"/>
                          <a:cs typeface="Times New Roman"/>
                        </a:rPr>
                        <a:t>Site_ID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>
                          <a:latin typeface="Times New Roman"/>
                          <a:cs typeface="Times New Roman"/>
                        </a:rPr>
                        <a:t>sp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abundancia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5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Site3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8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10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3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Site3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CaixaDeTexto 3"/>
          <p:cNvSpPr txBox="1"/>
          <p:nvPr/>
        </p:nvSpPr>
        <p:spPr>
          <a:xfrm>
            <a:off x="432000" y="530232"/>
            <a:ext cx="74301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ático com suas planilhas de dados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889060"/>
              </p:ext>
            </p:extLst>
          </p:nvPr>
        </p:nvGraphicFramePr>
        <p:xfrm>
          <a:off x="4622191" y="3479950"/>
          <a:ext cx="3921858" cy="277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7286"/>
                <a:gridCol w="1307286"/>
                <a:gridCol w="1307286"/>
              </a:tblGrid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>
                          <a:latin typeface="Times New Roman"/>
                          <a:cs typeface="Times New Roman"/>
                        </a:rPr>
                        <a:t>Site_ID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>
                          <a:latin typeface="Times New Roman"/>
                          <a:cs typeface="Times New Roman"/>
                        </a:rPr>
                        <a:t>variavel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valor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var1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80.7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var1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Site3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var1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10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Site1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var2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9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var2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20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  <a:tr h="240887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Site3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var2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>
                          <a:latin typeface="Times New Roman"/>
                          <a:cs typeface="Times New Roman"/>
                        </a:rPr>
                        <a:t>30</a:t>
                      </a:r>
                      <a:endParaRPr lang="pt-BR" sz="2000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200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32000" y="1346474"/>
            <a:ext cx="8280000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Times New Roman"/>
                <a:cs typeface="Times New Roman"/>
              </a:rPr>
              <a:t>Use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mais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intuitivos</a:t>
            </a:r>
            <a:r>
              <a:rPr lang="en-US" sz="2000" dirty="0" smtClean="0">
                <a:latin typeface="Times New Roman"/>
                <a:cs typeface="Times New Roman"/>
              </a:rPr>
              <a:t> para as </a:t>
            </a:r>
            <a:r>
              <a:rPr lang="en-US" sz="2000" dirty="0" err="1" smtClean="0">
                <a:latin typeface="Times New Roman"/>
                <a:cs typeface="Times New Roman"/>
              </a:rPr>
              <a:t>suas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variáveis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err="1" smtClean="0">
                <a:latin typeface="Times New Roman"/>
                <a:cs typeface="Times New Roman"/>
              </a:rPr>
              <a:t>depois</a:t>
            </a:r>
            <a:r>
              <a:rPr lang="en-US" sz="2000" dirty="0" smtClean="0">
                <a:latin typeface="Times New Roman"/>
                <a:cs typeface="Times New Roman"/>
              </a:rPr>
              <a:t> de um tempo, </a:t>
            </a:r>
            <a:r>
              <a:rPr lang="en-US" sz="2000" dirty="0" err="1" smtClean="0">
                <a:latin typeface="Times New Roman"/>
                <a:cs typeface="Times New Roman"/>
              </a:rPr>
              <a:t>isso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faz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diferença</a:t>
            </a:r>
            <a:r>
              <a:rPr lang="en-US" sz="2000" dirty="0" smtClean="0">
                <a:latin typeface="Times New Roman"/>
                <a:cs typeface="Times New Roman"/>
              </a:rPr>
              <a:t>).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95" t="23958" r="50000" b="55752"/>
          <a:stretch/>
        </p:blipFill>
        <p:spPr>
          <a:xfrm>
            <a:off x="718972" y="2876274"/>
            <a:ext cx="7706057" cy="176498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96" t="26857" r="11096" b="61368"/>
          <a:stretch/>
        </p:blipFill>
        <p:spPr>
          <a:xfrm>
            <a:off x="132743" y="5325591"/>
            <a:ext cx="8878514" cy="6626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377075" y="4798760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ixaDeTexto 3"/>
          <p:cNvSpPr txBox="1"/>
          <p:nvPr/>
        </p:nvSpPr>
        <p:spPr>
          <a:xfrm>
            <a:off x="432000" y="530232"/>
            <a:ext cx="74301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ático com suas planilhas de dados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1205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32000" y="1346474"/>
            <a:ext cx="8280000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Times New Roman"/>
                <a:cs typeface="Times New Roman"/>
              </a:rPr>
              <a:t>Use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mais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intuitivos</a:t>
            </a:r>
            <a:r>
              <a:rPr lang="en-US" sz="2000" dirty="0" smtClean="0">
                <a:latin typeface="Times New Roman"/>
                <a:cs typeface="Times New Roman"/>
              </a:rPr>
              <a:t> para as </a:t>
            </a:r>
            <a:r>
              <a:rPr lang="en-US" sz="2000" dirty="0" err="1" smtClean="0">
                <a:latin typeface="Times New Roman"/>
                <a:cs typeface="Times New Roman"/>
              </a:rPr>
              <a:t>suas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planilhas</a:t>
            </a:r>
            <a:r>
              <a:rPr lang="en-US" sz="2000" dirty="0" smtClean="0">
                <a:latin typeface="Times New Roman"/>
                <a:cs typeface="Times New Roman"/>
              </a:rPr>
              <a:t> de dados.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9139" t="22146" r="45518" b="55209"/>
          <a:stretch/>
        </p:blipFill>
        <p:spPr>
          <a:xfrm>
            <a:off x="1825489" y="4850294"/>
            <a:ext cx="5272031" cy="1899147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1114687" y="2110513"/>
            <a:ext cx="6693634" cy="2054482"/>
            <a:chOff x="544790" y="1444487"/>
            <a:chExt cx="5353879" cy="1643270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 rotWithShape="1">
            <a:blip r:embed="rId3"/>
            <a:srcRect l="19139" t="22872" r="39713" b="73686"/>
            <a:stretch/>
          </p:blipFill>
          <p:spPr>
            <a:xfrm>
              <a:off x="544790" y="1444487"/>
              <a:ext cx="5353879" cy="251792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3"/>
            <a:srcRect l="19139" t="51953" r="39713" b="29026"/>
            <a:stretch/>
          </p:blipFill>
          <p:spPr>
            <a:xfrm>
              <a:off x="544790" y="1696279"/>
              <a:ext cx="5353879" cy="1391478"/>
            </a:xfrm>
            <a:prstGeom prst="rect">
              <a:avLst/>
            </a:prstGeom>
          </p:spPr>
        </p:pic>
      </p:grpSp>
      <p:sp>
        <p:nvSpPr>
          <p:cNvPr id="11" name="CaixaDeTexto 10"/>
          <p:cNvSpPr txBox="1"/>
          <p:nvPr/>
        </p:nvSpPr>
        <p:spPr>
          <a:xfrm>
            <a:off x="4266579" y="4322979"/>
            <a:ext cx="38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3"/>
          <p:cNvSpPr txBox="1"/>
          <p:nvPr/>
        </p:nvSpPr>
        <p:spPr>
          <a:xfrm>
            <a:off x="432000" y="530232"/>
            <a:ext cx="74301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Seja pr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ático com suas planilhas de dados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79664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4" y="2092808"/>
            <a:ext cx="5535040" cy="332733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7286464" y="5645427"/>
            <a:ext cx="787908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Texto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232217" y="3756474"/>
            <a:ext cx="89639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Artigo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409799" y="1907751"/>
            <a:ext cx="1015534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Tabelas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958697" y="1908225"/>
            <a:ext cx="1024639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Figuras</a:t>
            </a:r>
            <a:endParaRPr lang="pt-B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Conector de seta reta 9"/>
          <p:cNvCxnSpPr>
            <a:stCxn id="7" idx="2"/>
            <a:endCxn id="6" idx="0"/>
          </p:cNvCxnSpPr>
          <p:nvPr/>
        </p:nvCxnSpPr>
        <p:spPr>
          <a:xfrm>
            <a:off x="6917566" y="2307861"/>
            <a:ext cx="762851" cy="14486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8" idx="2"/>
            <a:endCxn id="6" idx="0"/>
          </p:cNvCxnSpPr>
          <p:nvPr/>
        </p:nvCxnSpPr>
        <p:spPr>
          <a:xfrm flipH="1">
            <a:off x="7680417" y="2308335"/>
            <a:ext cx="790600" cy="144813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4" idx="0"/>
            <a:endCxn id="6" idx="2"/>
          </p:cNvCxnSpPr>
          <p:nvPr/>
        </p:nvCxnSpPr>
        <p:spPr>
          <a:xfrm flipH="1" flipV="1">
            <a:off x="7680417" y="4156584"/>
            <a:ext cx="1" cy="148884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3"/>
          <p:cNvSpPr txBox="1"/>
          <p:nvPr/>
        </p:nvSpPr>
        <p:spPr>
          <a:xfrm>
            <a:off x="432000" y="530232"/>
            <a:ext cx="70583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A forma cl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ássica de escrever em ciência</a:t>
            </a:r>
            <a:endParaRPr lang="pt-BR" sz="32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584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32000" y="1346474"/>
            <a:ext cx="8280000" cy="71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>
                <a:latin typeface="Times New Roman"/>
                <a:cs typeface="Times New Roman"/>
              </a:rPr>
              <a:t>Use </a:t>
            </a:r>
            <a:r>
              <a:rPr lang="en-US" sz="2200" dirty="0" err="1" smtClean="0">
                <a:latin typeface="Times New Roman"/>
                <a:cs typeface="Times New Roman"/>
              </a:rPr>
              <a:t>uma</a:t>
            </a:r>
            <a:r>
              <a:rPr lang="en-US" sz="2200" dirty="0" smtClean="0">
                <a:latin typeface="Times New Roman"/>
                <a:cs typeface="Times New Roman"/>
              </a:rPr>
              <a:t> pasta para </a:t>
            </a:r>
            <a:r>
              <a:rPr lang="en-US" sz="2200" dirty="0" err="1" smtClean="0">
                <a:latin typeface="Times New Roman"/>
                <a:cs typeface="Times New Roman"/>
              </a:rPr>
              <a:t>cada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tipo</a:t>
            </a:r>
            <a:r>
              <a:rPr lang="en-US" sz="2200" dirty="0" smtClean="0">
                <a:latin typeface="Times New Roman"/>
                <a:cs typeface="Times New Roman"/>
              </a:rPr>
              <a:t> de </a:t>
            </a:r>
            <a:r>
              <a:rPr lang="en-US" sz="2200" dirty="0" err="1" smtClean="0">
                <a:latin typeface="Times New Roman"/>
                <a:cs typeface="Times New Roman"/>
              </a:rPr>
              <a:t>informação</a:t>
            </a:r>
            <a:r>
              <a:rPr lang="en-US" sz="2200" dirty="0" smtClean="0">
                <a:latin typeface="Times New Roman"/>
                <a:cs typeface="Times New Roman"/>
              </a:rPr>
              <a:t>/</a:t>
            </a:r>
            <a:r>
              <a:rPr lang="en-US" sz="2200" dirty="0" err="1" smtClean="0">
                <a:latin typeface="Times New Roman"/>
                <a:cs typeface="Times New Roman"/>
              </a:rPr>
              <a:t>projeto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18834" t="22146" r="55296" b="60643"/>
          <a:stretch/>
        </p:blipFill>
        <p:spPr>
          <a:xfrm>
            <a:off x="258697" y="2269269"/>
            <a:ext cx="4319519" cy="161556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8731" t="22328" r="45111" b="45607"/>
          <a:stretch/>
        </p:blipFill>
        <p:spPr>
          <a:xfrm>
            <a:off x="3249540" y="4086203"/>
            <a:ext cx="5363359" cy="2674126"/>
          </a:xfrm>
          <a:prstGeom prst="rect">
            <a:avLst/>
          </a:prstGeom>
        </p:spPr>
      </p:pic>
      <p:sp>
        <p:nvSpPr>
          <p:cNvPr id="8" name="CaixaDeTexto 3"/>
          <p:cNvSpPr txBox="1"/>
          <p:nvPr/>
        </p:nvSpPr>
        <p:spPr>
          <a:xfrm>
            <a:off x="432000" y="530232"/>
            <a:ext cx="62787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Mantenha seus dados organizados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293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32000" y="1346474"/>
            <a:ext cx="8280000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 smtClean="0">
                <a:latin typeface="Times New Roman"/>
                <a:cs typeface="Times New Roman"/>
              </a:rPr>
              <a:t>Antes de </a:t>
            </a:r>
            <a:r>
              <a:rPr lang="en-US" sz="2200" dirty="0" err="1" smtClean="0">
                <a:latin typeface="Times New Roman"/>
                <a:cs typeface="Times New Roman"/>
              </a:rPr>
              <a:t>começar</a:t>
            </a:r>
            <a:r>
              <a:rPr lang="en-US" sz="2200" dirty="0" smtClean="0">
                <a:latin typeface="Times New Roman"/>
                <a:cs typeface="Times New Roman"/>
              </a:rPr>
              <a:t> a </a:t>
            </a:r>
            <a:r>
              <a:rPr lang="en-US" sz="2200" dirty="0" err="1" smtClean="0">
                <a:latin typeface="Times New Roman"/>
                <a:cs typeface="Times New Roman"/>
              </a:rPr>
              <a:t>escrever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qualquer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código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dirty="0" err="1" smtClean="0">
                <a:latin typeface="Times New Roman"/>
                <a:cs typeface="Times New Roman"/>
              </a:rPr>
              <a:t>pense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primeiro</a:t>
            </a:r>
            <a:r>
              <a:rPr lang="en-US" sz="2200" dirty="0" smtClean="0">
                <a:latin typeface="Times New Roman"/>
                <a:cs typeface="Times New Roman"/>
              </a:rPr>
              <a:t> no que </a:t>
            </a:r>
            <a:r>
              <a:rPr lang="en-US" sz="2200" dirty="0" err="1" smtClean="0">
                <a:latin typeface="Times New Roman"/>
                <a:cs typeface="Times New Roman"/>
              </a:rPr>
              <a:t>você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quer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fazer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97090" y="2839825"/>
            <a:ext cx="4715568" cy="3705598"/>
            <a:chOff x="2297090" y="2839825"/>
            <a:chExt cx="4715568" cy="370559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090" y="2839825"/>
              <a:ext cx="4715568" cy="3705598"/>
            </a:xfrm>
            <a:prstGeom prst="rect">
              <a:avLst/>
            </a:prstGeom>
          </p:spPr>
        </p:pic>
        <p:sp>
          <p:nvSpPr>
            <p:cNvPr id="6" name="CaixaDeTexto 5"/>
            <p:cNvSpPr txBox="1"/>
            <p:nvPr/>
          </p:nvSpPr>
          <p:spPr>
            <a:xfrm>
              <a:off x="2441825" y="3043455"/>
              <a:ext cx="4426098" cy="3298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Carregar/simular dados;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Carregar pacotes que vou usar;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Criar um código para as categorias;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Transformar o formato da tabela;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Fazer um cálculo;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Desenhar um gráfico</a:t>
              </a:r>
            </a:p>
            <a:p>
              <a:pPr marL="342900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pt-BR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Salvar o gráfico.</a:t>
              </a:r>
              <a:endParaRPr lang="pt-BR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CaixaDeTexto 3"/>
          <p:cNvSpPr txBox="1"/>
          <p:nvPr/>
        </p:nvSpPr>
        <p:spPr>
          <a:xfrm>
            <a:off x="432000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18528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32000" y="1346474"/>
            <a:ext cx="8280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Times New Roman"/>
                <a:cs typeface="Times New Roman"/>
              </a:rPr>
              <a:t>Minimize a </a:t>
            </a:r>
            <a:r>
              <a:rPr lang="en-US" sz="2400" dirty="0" err="1" smtClean="0">
                <a:latin typeface="Times New Roman"/>
                <a:cs typeface="Times New Roman"/>
              </a:rPr>
              <a:t>sua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intervenção</a:t>
            </a:r>
            <a:r>
              <a:rPr lang="en-US" sz="2400" dirty="0" smtClean="0">
                <a:latin typeface="Times New Roman"/>
                <a:cs typeface="Times New Roman"/>
              </a:rPr>
              <a:t> no </a:t>
            </a:r>
            <a:r>
              <a:rPr lang="en-US" sz="2400" dirty="0" err="1" smtClean="0">
                <a:latin typeface="Times New Roman"/>
                <a:cs typeface="Times New Roman"/>
              </a:rPr>
              <a:t>código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cada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vez</a:t>
            </a:r>
            <a:r>
              <a:rPr lang="en-US" sz="2400" dirty="0" smtClean="0">
                <a:latin typeface="Times New Roman"/>
                <a:cs typeface="Times New Roman"/>
              </a:rPr>
              <a:t> que </a:t>
            </a:r>
            <a:r>
              <a:rPr lang="en-US" sz="2400" dirty="0" err="1" smtClean="0">
                <a:latin typeface="Times New Roman"/>
                <a:cs typeface="Times New Roman"/>
              </a:rPr>
              <a:t>você</a:t>
            </a:r>
            <a:r>
              <a:rPr lang="en-US" sz="2400" dirty="0" smtClean="0">
                <a:latin typeface="Times New Roman"/>
                <a:cs typeface="Times New Roman"/>
              </a:rPr>
              <a:t> for </a:t>
            </a:r>
            <a:r>
              <a:rPr lang="en-US" sz="2400" dirty="0" err="1" smtClean="0">
                <a:latin typeface="Times New Roman"/>
                <a:cs typeface="Times New Roman"/>
              </a:rPr>
              <a:t>fazer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alguma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err="1" smtClean="0">
                <a:latin typeface="Times New Roman"/>
                <a:cs typeface="Times New Roman"/>
              </a:rPr>
              <a:t>coisa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84984" y="3495215"/>
            <a:ext cx="8174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u="sng" dirty="0" smtClean="0">
                <a:latin typeface="Times New Roman"/>
                <a:cs typeface="Times New Roman"/>
              </a:rPr>
              <a:t>NUNCA USE </a:t>
            </a:r>
            <a:r>
              <a:rPr lang="pt-BR" sz="2400" b="1" u="sng" dirty="0" err="1" smtClean="0">
                <a:latin typeface="Times New Roman"/>
                <a:cs typeface="Times New Roman"/>
              </a:rPr>
              <a:t>file.choose</a:t>
            </a:r>
            <a:r>
              <a:rPr lang="pt-BR" sz="2400" b="1" u="sng" dirty="0" smtClean="0">
                <a:latin typeface="Times New Roman"/>
                <a:cs typeface="Times New Roman"/>
              </a:rPr>
              <a:t>() PARA LER UM ARQUIVO NO R</a:t>
            </a:r>
            <a:endParaRPr lang="pt-BR" sz="2400" b="1" u="sng" dirty="0">
              <a:latin typeface="Times New Roman"/>
              <a:cs typeface="Times New Roman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4268" t="19248" r="50204" b="69158"/>
          <a:stretch/>
        </p:blipFill>
        <p:spPr>
          <a:xfrm>
            <a:off x="440583" y="4597516"/>
            <a:ext cx="8262834" cy="1183048"/>
          </a:xfrm>
          <a:prstGeom prst="rect">
            <a:avLst/>
          </a:prstGeom>
        </p:spPr>
      </p:pic>
      <p:sp>
        <p:nvSpPr>
          <p:cNvPr id="6" name="CaixaDeTexto 3"/>
          <p:cNvSpPr txBox="1"/>
          <p:nvPr/>
        </p:nvSpPr>
        <p:spPr>
          <a:xfrm>
            <a:off x="432000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9777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32000" y="1346474"/>
            <a:ext cx="8280000" cy="29905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Times New Roman"/>
                <a:cs typeface="Times New Roman"/>
              </a:rPr>
              <a:t>Evite </a:t>
            </a:r>
            <a:r>
              <a:rPr lang="en-US" sz="2000" dirty="0" err="1" smtClean="0">
                <a:latin typeface="Times New Roman"/>
                <a:cs typeface="Times New Roman"/>
              </a:rPr>
              <a:t>nomear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objetos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  <a:p>
            <a:pPr marL="541338" indent="-18573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Com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funções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já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existentes</a:t>
            </a:r>
            <a:r>
              <a:rPr lang="en-US" sz="2000" dirty="0" smtClean="0">
                <a:latin typeface="Times New Roman"/>
                <a:cs typeface="Times New Roman"/>
              </a:rPr>
              <a:t> no </a:t>
            </a:r>
            <a:r>
              <a:rPr lang="en-US" sz="2000" dirty="0" err="1" smtClean="0">
                <a:latin typeface="Times New Roman"/>
                <a:cs typeface="Times New Roman"/>
              </a:rPr>
              <a:t>ambiente</a:t>
            </a:r>
            <a:r>
              <a:rPr lang="en-US" sz="2000" dirty="0" smtClean="0">
                <a:latin typeface="Times New Roman"/>
                <a:cs typeface="Times New Roman"/>
              </a:rPr>
              <a:t> R (data &lt;-dados);</a:t>
            </a:r>
          </a:p>
          <a:p>
            <a:pPr marL="541338" indent="-18573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Como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argumentos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já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existentes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funções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541338" indent="-18573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Com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muito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complicados</a:t>
            </a:r>
            <a:r>
              <a:rPr lang="en-US" sz="2000" dirty="0" smtClean="0">
                <a:latin typeface="Times New Roman"/>
                <a:cs typeface="Times New Roman"/>
              </a:rPr>
              <a:t> (planilhaAnalisedeDadosnova2a);</a:t>
            </a:r>
          </a:p>
          <a:p>
            <a:pPr marL="541338" indent="-185738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Com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pouco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informativos</a:t>
            </a:r>
            <a:r>
              <a:rPr lang="en-US" sz="2000" dirty="0" smtClean="0">
                <a:latin typeface="Times New Roman"/>
                <a:cs typeface="Times New Roman"/>
              </a:rPr>
              <a:t> (m1 &lt;- &lt;</a:t>
            </a:r>
            <a:r>
              <a:rPr lang="en-US" sz="2000" dirty="0" err="1" smtClean="0">
                <a:latin typeface="Times New Roman"/>
                <a:cs typeface="Times New Roman"/>
              </a:rPr>
              <a:t>resultado</a:t>
            </a:r>
            <a:r>
              <a:rPr lang="en-US" sz="2000" dirty="0" smtClean="0">
                <a:latin typeface="Times New Roman"/>
                <a:cs typeface="Times New Roman"/>
              </a:rPr>
              <a:t> de um </a:t>
            </a:r>
            <a:r>
              <a:rPr lang="en-US" sz="2000" dirty="0" err="1" smtClean="0">
                <a:latin typeface="Times New Roman"/>
                <a:cs typeface="Times New Roman"/>
              </a:rPr>
              <a:t>modelo</a:t>
            </a:r>
            <a:r>
              <a:rPr lang="en-US" sz="2000" dirty="0" smtClean="0">
                <a:latin typeface="Times New Roman"/>
                <a:cs typeface="Times New Roman"/>
              </a:rPr>
              <a:t>&gt;).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432000" y="4692649"/>
            <a:ext cx="8280000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u="sng" dirty="0" smtClean="0">
                <a:latin typeface="Times New Roman"/>
                <a:cs typeface="Times New Roman"/>
              </a:rPr>
              <a:t>DICA: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sempre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aperte</a:t>
            </a:r>
            <a:r>
              <a:rPr lang="en-US" sz="2000" dirty="0" smtClean="0">
                <a:latin typeface="Times New Roman"/>
                <a:cs typeface="Times New Roman"/>
              </a:rPr>
              <a:t> o ‘tab’ </a:t>
            </a:r>
            <a:r>
              <a:rPr lang="en-US" sz="2000" dirty="0" err="1" smtClean="0">
                <a:latin typeface="Times New Roman"/>
                <a:cs typeface="Times New Roman"/>
              </a:rPr>
              <a:t>quando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começar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escrever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dirty="0" err="1" smtClean="0">
                <a:latin typeface="Times New Roman"/>
                <a:cs typeface="Times New Roman"/>
              </a:rPr>
              <a:t>nome</a:t>
            </a:r>
            <a:r>
              <a:rPr lang="en-US" sz="2000" dirty="0" smtClean="0">
                <a:latin typeface="Times New Roman"/>
                <a:cs typeface="Times New Roman"/>
              </a:rPr>
              <a:t> que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quer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dar</a:t>
            </a:r>
            <a:r>
              <a:rPr lang="en-US" sz="2000" dirty="0" smtClean="0">
                <a:latin typeface="Times New Roman"/>
                <a:cs typeface="Times New Roman"/>
              </a:rPr>
              <a:t> para um </a:t>
            </a:r>
            <a:r>
              <a:rPr lang="en-US" sz="2000" dirty="0" err="1" smtClean="0">
                <a:latin typeface="Times New Roman"/>
                <a:cs typeface="Times New Roman"/>
              </a:rPr>
              <a:t>objeto</a:t>
            </a:r>
            <a:r>
              <a:rPr lang="en-US" sz="2000" dirty="0" smtClean="0">
                <a:latin typeface="Times New Roman"/>
                <a:cs typeface="Times New Roman"/>
              </a:rPr>
              <a:t> –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vai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acesso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toda</a:t>
            </a:r>
            <a:r>
              <a:rPr lang="en-US" sz="2000" dirty="0" smtClean="0">
                <a:latin typeface="Times New Roman"/>
                <a:cs typeface="Times New Roman"/>
              </a:rPr>
              <a:t> a </a:t>
            </a:r>
            <a:r>
              <a:rPr lang="en-US" sz="2000" dirty="0" err="1" smtClean="0">
                <a:latin typeface="Times New Roman"/>
                <a:cs typeface="Times New Roman"/>
              </a:rPr>
              <a:t>lista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parecidos</a:t>
            </a:r>
            <a:r>
              <a:rPr lang="en-US" sz="2000" dirty="0" smtClean="0">
                <a:latin typeface="Times New Roman"/>
                <a:cs typeface="Times New Roman"/>
              </a:rPr>
              <a:t> com </a:t>
            </a:r>
            <a:r>
              <a:rPr lang="en-US" sz="2000" dirty="0" err="1" smtClean="0">
                <a:latin typeface="Times New Roman"/>
                <a:cs typeface="Times New Roman"/>
              </a:rPr>
              <a:t>aqueles</a:t>
            </a:r>
            <a:r>
              <a:rPr lang="en-US" sz="2000" dirty="0" smtClean="0">
                <a:latin typeface="Times New Roman"/>
                <a:cs typeface="Times New Roman"/>
              </a:rPr>
              <a:t>; </a:t>
            </a:r>
            <a:r>
              <a:rPr lang="en-US" sz="2000" dirty="0" err="1" smtClean="0">
                <a:latin typeface="Times New Roman"/>
                <a:cs typeface="Times New Roman"/>
              </a:rPr>
              <a:t>objetos</a:t>
            </a:r>
            <a:r>
              <a:rPr lang="en-US" sz="2000" dirty="0" smtClean="0">
                <a:latin typeface="Times New Roman"/>
                <a:cs typeface="Times New Roman"/>
              </a:rPr>
              <a:t> com </a:t>
            </a:r>
            <a:r>
              <a:rPr lang="en-US" sz="2000" dirty="0" err="1" smtClean="0">
                <a:latin typeface="Times New Roman"/>
                <a:cs typeface="Times New Roman"/>
              </a:rPr>
              <a:t>nomes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português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normalmente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problemas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conflito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="1" u="sng" dirty="0" smtClean="0">
              <a:latin typeface="Times New Roman"/>
              <a:cs typeface="Times New Roman"/>
            </a:endParaRPr>
          </a:p>
        </p:txBody>
      </p:sp>
      <p:sp>
        <p:nvSpPr>
          <p:cNvPr id="7" name="CaixaDeTexto 3"/>
          <p:cNvSpPr txBox="1"/>
          <p:nvPr/>
        </p:nvSpPr>
        <p:spPr>
          <a:xfrm>
            <a:off x="432000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1620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82494" y="1346474"/>
            <a:ext cx="8280000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 err="1" smtClean="0">
                <a:latin typeface="Times New Roman"/>
                <a:cs typeface="Times New Roman"/>
              </a:rPr>
              <a:t>Crie</a:t>
            </a:r>
            <a:r>
              <a:rPr lang="en-US" sz="2000" dirty="0" smtClean="0">
                <a:latin typeface="Times New Roman"/>
                <a:cs typeface="Times New Roman"/>
              </a:rPr>
              <a:t> um </a:t>
            </a:r>
            <a:r>
              <a:rPr lang="en-US" sz="2000" dirty="0" err="1" smtClean="0">
                <a:latin typeface="Times New Roman"/>
                <a:cs typeface="Times New Roman"/>
              </a:rPr>
              <a:t>projeto</a:t>
            </a:r>
            <a:r>
              <a:rPr lang="en-US" sz="2000" dirty="0" smtClean="0">
                <a:latin typeface="Times New Roman"/>
                <a:cs typeface="Times New Roman"/>
              </a:rPr>
              <a:t> para </a:t>
            </a:r>
            <a:r>
              <a:rPr lang="en-US" sz="2000" dirty="0" err="1" smtClean="0">
                <a:latin typeface="Times New Roman"/>
                <a:cs typeface="Times New Roman"/>
              </a:rPr>
              <a:t>todo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 smtClean="0">
                <a:latin typeface="Times New Roman"/>
                <a:cs typeface="Times New Roman"/>
              </a:rPr>
              <a:t> que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  <a:r>
              <a:rPr lang="en-US" sz="2000" dirty="0" err="1" smtClean="0">
                <a:latin typeface="Times New Roman"/>
                <a:cs typeface="Times New Roman"/>
              </a:rPr>
              <a:t>fazer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usando</a:t>
            </a:r>
            <a:r>
              <a:rPr lang="en-US" sz="2000" dirty="0" smtClean="0">
                <a:latin typeface="Times New Roman"/>
                <a:cs typeface="Times New Roman"/>
              </a:rPr>
              <a:t> R </a:t>
            </a:r>
            <a:r>
              <a:rPr lang="en-US" sz="2000" dirty="0" err="1" smtClean="0">
                <a:latin typeface="Times New Roman"/>
                <a:cs typeface="Times New Roman"/>
              </a:rPr>
              <a:t>ou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não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b="1" dirty="0" smtClean="0">
                <a:latin typeface="Times New Roman"/>
                <a:cs typeface="Times New Roman"/>
              </a:rPr>
              <a:t>o R </a:t>
            </a:r>
            <a:r>
              <a:rPr lang="en-US" sz="2000" b="1" dirty="0" err="1" smtClean="0">
                <a:latin typeface="Times New Roman"/>
                <a:cs typeface="Times New Roman"/>
              </a:rPr>
              <a:t>entende</a:t>
            </a:r>
            <a:r>
              <a:rPr lang="en-US" sz="2000" b="1" dirty="0" smtClean="0">
                <a:latin typeface="Times New Roman"/>
                <a:cs typeface="Times New Roman"/>
              </a:rPr>
              <a:t> que </a:t>
            </a:r>
            <a:r>
              <a:rPr lang="en-US" sz="2000" b="1" dirty="0" err="1" smtClean="0">
                <a:latin typeface="Times New Roman"/>
                <a:cs typeface="Times New Roman"/>
              </a:rPr>
              <a:t>toda</a:t>
            </a:r>
            <a:r>
              <a:rPr lang="en-US" sz="2000" b="1" dirty="0" smtClean="0">
                <a:latin typeface="Times New Roman"/>
                <a:cs typeface="Times New Roman"/>
              </a:rPr>
              <a:t> a </a:t>
            </a:r>
            <a:r>
              <a:rPr lang="en-US" sz="2000" b="1" dirty="0" err="1" smtClean="0">
                <a:latin typeface="Times New Roman"/>
                <a:cs typeface="Times New Roman"/>
              </a:rPr>
              <a:t>informação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necessária</a:t>
            </a:r>
            <a:r>
              <a:rPr lang="en-US" sz="2000" b="1" dirty="0" smtClean="0">
                <a:latin typeface="Times New Roman"/>
                <a:cs typeface="Times New Roman"/>
              </a:rPr>
              <a:t> para um </a:t>
            </a:r>
            <a:r>
              <a:rPr lang="en-US" sz="2000" b="1" dirty="0" err="1" smtClean="0">
                <a:latin typeface="Times New Roman"/>
                <a:cs typeface="Times New Roman"/>
              </a:rPr>
              <a:t>trabalho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está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contida</a:t>
            </a:r>
            <a:r>
              <a:rPr lang="en-US" sz="2000" b="1" dirty="0" smtClean="0">
                <a:latin typeface="Times New Roman"/>
                <a:cs typeface="Times New Roman"/>
              </a:rPr>
              <a:t> no </a:t>
            </a:r>
            <a:r>
              <a:rPr lang="en-US" sz="2000" b="1" dirty="0" err="1" smtClean="0">
                <a:latin typeface="Times New Roman"/>
                <a:cs typeface="Times New Roman"/>
              </a:rPr>
              <a:t>diretório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onde</a:t>
            </a:r>
            <a:r>
              <a:rPr lang="en-US" sz="2000" b="1" dirty="0" smtClean="0">
                <a:latin typeface="Times New Roman"/>
                <a:cs typeface="Times New Roman"/>
              </a:rPr>
              <a:t> o </a:t>
            </a:r>
            <a:r>
              <a:rPr lang="en-US" sz="2000" b="1" dirty="0" err="1" smtClean="0">
                <a:latin typeface="Times New Roman"/>
                <a:cs typeface="Times New Roman"/>
              </a:rPr>
              <a:t>projeto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foi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criado</a:t>
            </a:r>
            <a:r>
              <a:rPr lang="en-US" sz="2000" b="1" dirty="0" smtClean="0">
                <a:latin typeface="Times New Roman"/>
                <a:cs typeface="Times New Roman"/>
              </a:rPr>
              <a:t>, </a:t>
            </a:r>
            <a:r>
              <a:rPr lang="en-US" sz="2000" b="1" dirty="0" err="1" smtClean="0">
                <a:latin typeface="Times New Roman"/>
                <a:cs typeface="Times New Roman"/>
              </a:rPr>
              <a:t>independente</a:t>
            </a:r>
            <a:r>
              <a:rPr lang="en-US" sz="2000" b="1" dirty="0" smtClean="0">
                <a:latin typeface="Times New Roman"/>
                <a:cs typeface="Times New Roman"/>
              </a:rPr>
              <a:t> do </a:t>
            </a:r>
            <a:r>
              <a:rPr lang="en-US" sz="2000" b="1" dirty="0" err="1" smtClean="0">
                <a:latin typeface="Times New Roman"/>
                <a:cs typeface="Times New Roman"/>
              </a:rPr>
              <a:t>computador</a:t>
            </a:r>
            <a:r>
              <a:rPr lang="en-US" sz="2000" b="1" dirty="0" smtClean="0">
                <a:latin typeface="Times New Roman"/>
                <a:cs typeface="Times New Roman"/>
              </a:rPr>
              <a:t> </a:t>
            </a:r>
            <a:r>
              <a:rPr lang="en-US" sz="2000" b="1" dirty="0" err="1" smtClean="0">
                <a:latin typeface="Times New Roman"/>
                <a:cs typeface="Times New Roman"/>
              </a:rPr>
              <a:t>em</a:t>
            </a:r>
            <a:r>
              <a:rPr lang="en-US" sz="2000" b="1" dirty="0" smtClean="0">
                <a:latin typeface="Times New Roman"/>
                <a:cs typeface="Times New Roman"/>
              </a:rPr>
              <a:t> que </a:t>
            </a:r>
            <a:r>
              <a:rPr lang="en-US" sz="2000" b="1" dirty="0" err="1" smtClean="0">
                <a:latin typeface="Times New Roman"/>
                <a:cs typeface="Times New Roman"/>
              </a:rPr>
              <a:t>esteja</a:t>
            </a:r>
            <a:r>
              <a:rPr lang="en-US" sz="2000" b="1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4268" t="19248" r="50204" b="69158"/>
          <a:stretch/>
        </p:blipFill>
        <p:spPr>
          <a:xfrm>
            <a:off x="4560198" y="4884569"/>
            <a:ext cx="4524934" cy="64786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18731" t="22328" r="45111" b="39810"/>
          <a:stretch/>
        </p:blipFill>
        <p:spPr>
          <a:xfrm>
            <a:off x="234246" y="4078224"/>
            <a:ext cx="4239814" cy="2496117"/>
          </a:xfrm>
          <a:prstGeom prst="rect">
            <a:avLst/>
          </a:prstGeom>
        </p:spPr>
      </p:pic>
      <p:cxnSp>
        <p:nvCxnSpPr>
          <p:cNvPr id="8" name="Conector angulado 7"/>
          <p:cNvCxnSpPr/>
          <p:nvPr/>
        </p:nvCxnSpPr>
        <p:spPr>
          <a:xfrm rot="10800000" flipV="1">
            <a:off x="4253949" y="5532435"/>
            <a:ext cx="609601" cy="221764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have esquerda 10"/>
          <p:cNvSpPr/>
          <p:nvPr/>
        </p:nvSpPr>
        <p:spPr>
          <a:xfrm>
            <a:off x="4474059" y="4884569"/>
            <a:ext cx="86139" cy="52507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/>
          <p:cNvCxnSpPr>
            <a:stCxn id="11" idx="1"/>
          </p:cNvCxnSpPr>
          <p:nvPr/>
        </p:nvCxnSpPr>
        <p:spPr>
          <a:xfrm flipH="1" flipV="1">
            <a:off x="4161183" y="4998822"/>
            <a:ext cx="312876" cy="148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3"/>
          <p:cNvSpPr txBox="1"/>
          <p:nvPr/>
        </p:nvSpPr>
        <p:spPr>
          <a:xfrm>
            <a:off x="482494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0528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482494" y="1346474"/>
            <a:ext cx="8280000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b="1" dirty="0" smtClean="0">
                <a:latin typeface="Times New Roman"/>
                <a:cs typeface="Times New Roman"/>
              </a:rPr>
              <a:t>Um script, um </a:t>
            </a:r>
            <a:r>
              <a:rPr lang="en-US" sz="2000" b="1" dirty="0" err="1" smtClean="0">
                <a:latin typeface="Times New Roman"/>
                <a:cs typeface="Times New Roman"/>
              </a:rPr>
              <a:t>objetivo</a:t>
            </a:r>
            <a:r>
              <a:rPr lang="en-US" sz="2000" b="1" dirty="0" smtClean="0">
                <a:latin typeface="Times New Roman"/>
                <a:cs typeface="Times New Roman"/>
              </a:rPr>
              <a:t>: </a:t>
            </a:r>
            <a:r>
              <a:rPr lang="en-US" sz="2000" dirty="0" err="1" smtClean="0">
                <a:latin typeface="Times New Roman"/>
                <a:cs typeface="Times New Roman"/>
              </a:rPr>
              <a:t>limpar</a:t>
            </a:r>
            <a:r>
              <a:rPr lang="en-US" sz="2000" dirty="0" smtClean="0">
                <a:latin typeface="Times New Roman"/>
                <a:cs typeface="Times New Roman"/>
              </a:rPr>
              <a:t> dados, </a:t>
            </a:r>
            <a:r>
              <a:rPr lang="en-US" sz="2000" dirty="0" err="1" smtClean="0">
                <a:latin typeface="Times New Roman"/>
                <a:cs typeface="Times New Roman"/>
              </a:rPr>
              <a:t>gerar</a:t>
            </a:r>
            <a:r>
              <a:rPr lang="en-US" sz="2000" dirty="0" smtClean="0">
                <a:latin typeface="Times New Roman"/>
                <a:cs typeface="Times New Roman"/>
              </a:rPr>
              <a:t> dados para </a:t>
            </a:r>
            <a:r>
              <a:rPr lang="en-US" sz="2000" dirty="0" err="1" smtClean="0">
                <a:latin typeface="Times New Roman"/>
                <a:cs typeface="Times New Roman"/>
              </a:rPr>
              <a:t>análise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gerar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testar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modelos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gerar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figuras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fazer</a:t>
            </a:r>
            <a:r>
              <a:rPr lang="en-US" sz="2000" dirty="0" smtClean="0">
                <a:latin typeface="Times New Roman"/>
                <a:cs typeface="Times New Roman"/>
              </a:rPr>
              <a:t> download de </a:t>
            </a:r>
            <a:r>
              <a:rPr lang="en-US" sz="2000" dirty="0" err="1" smtClean="0">
                <a:latin typeface="Times New Roman"/>
                <a:cs typeface="Times New Roman"/>
              </a:rPr>
              <a:t>arquivos</a:t>
            </a:r>
            <a:r>
              <a:rPr lang="en-US" sz="2000" dirty="0" smtClean="0">
                <a:latin typeface="Times New Roman"/>
                <a:cs typeface="Times New Roman"/>
              </a:rPr>
              <a:t>,…;</a:t>
            </a:r>
          </a:p>
        </p:txBody>
      </p:sp>
      <p:sp>
        <p:nvSpPr>
          <p:cNvPr id="5" name="CaixaDeTexto 3"/>
          <p:cNvSpPr txBox="1"/>
          <p:nvPr/>
        </p:nvSpPr>
        <p:spPr>
          <a:xfrm>
            <a:off x="482494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1" descr="Captura de Tela 2017-05-01 às 20.53.2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1" t="12191" r="42916" b="70815"/>
          <a:stretch/>
        </p:blipFill>
        <p:spPr>
          <a:xfrm>
            <a:off x="3243713" y="4342428"/>
            <a:ext cx="5557120" cy="1933079"/>
          </a:xfrm>
          <a:prstGeom prst="rect">
            <a:avLst/>
          </a:prstGeom>
        </p:spPr>
      </p:pic>
      <p:pic>
        <p:nvPicPr>
          <p:cNvPr id="3" name="Picture 2" descr="Captura de Tela 2017-05-01 às 20.53.4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4" t="12354" r="39035" b="79803"/>
          <a:stretch/>
        </p:blipFill>
        <p:spPr>
          <a:xfrm>
            <a:off x="532252" y="3081722"/>
            <a:ext cx="6127914" cy="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5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532988" y="1346474"/>
            <a:ext cx="8280000" cy="250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 err="1" smtClean="0">
                <a:latin typeface="Times New Roman"/>
                <a:cs typeface="Times New Roman"/>
              </a:rPr>
              <a:t>Quando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  <a:r>
              <a:rPr lang="en-US" sz="2000" dirty="0" err="1" smtClean="0">
                <a:latin typeface="Times New Roman"/>
                <a:cs typeface="Times New Roman"/>
              </a:rPr>
              <a:t>escrever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qualquer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código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lembre</a:t>
            </a:r>
            <a:r>
              <a:rPr lang="en-US" sz="2000" dirty="0" smtClean="0">
                <a:latin typeface="Times New Roman"/>
                <a:cs typeface="Times New Roman"/>
              </a:rPr>
              <a:t>-se de: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U</a:t>
            </a:r>
            <a:r>
              <a:rPr lang="en-US" sz="2000" dirty="0" err="1" smtClean="0">
                <a:latin typeface="Times New Roman"/>
                <a:cs typeface="Times New Roman"/>
              </a:rPr>
              <a:t>sar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i="1" dirty="0" smtClean="0">
                <a:latin typeface="Times New Roman"/>
                <a:cs typeface="Times New Roman"/>
              </a:rPr>
              <a:t>indent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Estabelecer</a:t>
            </a:r>
            <a:r>
              <a:rPr lang="en-US" sz="2000" dirty="0" smtClean="0">
                <a:latin typeface="Times New Roman"/>
                <a:cs typeface="Times New Roman"/>
              </a:rPr>
              <a:t> “</a:t>
            </a:r>
            <a:r>
              <a:rPr lang="en-US" sz="2000" dirty="0" err="1" smtClean="0">
                <a:latin typeface="Times New Roman"/>
                <a:cs typeface="Times New Roman"/>
              </a:rPr>
              <a:t>seções</a:t>
            </a:r>
            <a:r>
              <a:rPr lang="en-US" sz="2000" dirty="0" smtClean="0">
                <a:latin typeface="Times New Roman"/>
                <a:cs typeface="Times New Roman"/>
              </a:rPr>
              <a:t>” no </a:t>
            </a:r>
            <a:r>
              <a:rPr lang="en-US" sz="2000" dirty="0" err="1" smtClean="0">
                <a:latin typeface="Times New Roman"/>
                <a:cs typeface="Times New Roman"/>
              </a:rPr>
              <a:t>código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90170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Comentar</a:t>
            </a:r>
            <a:r>
              <a:rPr lang="en-US" sz="2000" dirty="0" smtClean="0">
                <a:latin typeface="Times New Roman"/>
                <a:cs typeface="Times New Roman"/>
              </a:rPr>
              <a:t> o que o </a:t>
            </a:r>
            <a:r>
              <a:rPr lang="en-US" sz="2000" dirty="0" err="1" smtClean="0">
                <a:latin typeface="Times New Roman"/>
                <a:cs typeface="Times New Roman"/>
              </a:rPr>
              <a:t>código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está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fazendo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4268" t="27400" r="37676" b="34738"/>
          <a:stretch/>
        </p:blipFill>
        <p:spPr>
          <a:xfrm>
            <a:off x="795130" y="3928689"/>
            <a:ext cx="7553740" cy="2769706"/>
          </a:xfrm>
          <a:prstGeom prst="rect">
            <a:avLst/>
          </a:prstGeom>
        </p:spPr>
      </p:pic>
      <p:sp>
        <p:nvSpPr>
          <p:cNvPr id="6" name="CaixaDeTexto 3"/>
          <p:cNvSpPr txBox="1"/>
          <p:nvPr/>
        </p:nvSpPr>
        <p:spPr>
          <a:xfrm>
            <a:off x="482494" y="530232"/>
            <a:ext cx="3793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Cuide do seu c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ódigo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2862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532988" y="1346474"/>
            <a:ext cx="8280000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 smtClean="0">
                <a:latin typeface="Times New Roman"/>
                <a:cs typeface="Times New Roman"/>
              </a:rPr>
              <a:t>Utilize um software de </a:t>
            </a:r>
            <a:r>
              <a:rPr lang="en-US" sz="2000" dirty="0" err="1" smtClean="0">
                <a:latin typeface="Times New Roman"/>
                <a:cs typeface="Times New Roman"/>
              </a:rPr>
              <a:t>controle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versão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err="1" smtClean="0">
                <a:latin typeface="Times New Roman"/>
                <a:cs typeface="Times New Roman"/>
              </a:rPr>
              <a:t>Git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ou</a:t>
            </a:r>
            <a:r>
              <a:rPr lang="en-US" sz="2000" dirty="0" smtClean="0">
                <a:latin typeface="Times New Roman"/>
                <a:cs typeface="Times New Roman"/>
              </a:rPr>
              <a:t> GitHub) e/</a:t>
            </a:r>
            <a:r>
              <a:rPr lang="en-US" sz="2000" dirty="0" err="1" smtClean="0">
                <a:latin typeface="Times New Roman"/>
                <a:cs typeface="Times New Roman"/>
              </a:rPr>
              <a:t>ou</a:t>
            </a:r>
            <a:r>
              <a:rPr lang="en-US" sz="2000" dirty="0" smtClean="0">
                <a:latin typeface="Times New Roman"/>
                <a:cs typeface="Times New Roman"/>
              </a:rPr>
              <a:t> de base de dados.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4880" t="13043" r="15166" b="13180"/>
          <a:stretch/>
        </p:blipFill>
        <p:spPr>
          <a:xfrm>
            <a:off x="980585" y="2796539"/>
            <a:ext cx="7182831" cy="3726439"/>
          </a:xfrm>
          <a:prstGeom prst="rect">
            <a:avLst/>
          </a:prstGeom>
        </p:spPr>
      </p:pic>
      <p:sp>
        <p:nvSpPr>
          <p:cNvPr id="9" name="CaixaDeTexto 3"/>
          <p:cNvSpPr txBox="1"/>
          <p:nvPr/>
        </p:nvSpPr>
        <p:spPr>
          <a:xfrm>
            <a:off x="482494" y="530232"/>
            <a:ext cx="56764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Facilite a gest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ão do seu projeto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4549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82494" y="1346474"/>
            <a:ext cx="8280000" cy="311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000" dirty="0" err="1" smtClean="0">
                <a:latin typeface="Times New Roman"/>
                <a:cs typeface="Times New Roman"/>
              </a:rPr>
              <a:t>Crie</a:t>
            </a:r>
            <a:r>
              <a:rPr lang="en-US" sz="2000" dirty="0" smtClean="0">
                <a:latin typeface="Times New Roman"/>
                <a:cs typeface="Times New Roman"/>
              </a:rPr>
              <a:t> um </a:t>
            </a:r>
            <a:r>
              <a:rPr lang="en-US" sz="2000" dirty="0" err="1" smtClean="0">
                <a:latin typeface="Times New Roman"/>
                <a:cs typeface="Times New Roman"/>
              </a:rPr>
              <a:t>arquivo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b="1" dirty="0" smtClean="0">
                <a:latin typeface="Times New Roman"/>
                <a:cs typeface="Times New Roman"/>
              </a:rPr>
              <a:t>metadata </a:t>
            </a:r>
            <a:r>
              <a:rPr lang="en-US" sz="2000" dirty="0" err="1" smtClean="0">
                <a:latin typeface="Times New Roman"/>
                <a:cs typeface="Times New Roman"/>
              </a:rPr>
              <a:t>sobre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dirty="0" err="1" smtClean="0">
                <a:latin typeface="Times New Roman"/>
                <a:cs typeface="Times New Roman"/>
              </a:rPr>
              <a:t>seu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  <a:p>
            <a:pPr marL="901700" indent="-35877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Metadata: dados </a:t>
            </a:r>
            <a:r>
              <a:rPr lang="en-US" sz="2000" dirty="0" err="1" smtClean="0">
                <a:latin typeface="Times New Roman"/>
                <a:cs typeface="Times New Roman"/>
              </a:rPr>
              <a:t>sobre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os</a:t>
            </a:r>
            <a:r>
              <a:rPr lang="en-US" sz="2000" dirty="0" smtClean="0">
                <a:latin typeface="Times New Roman"/>
                <a:cs typeface="Times New Roman"/>
              </a:rPr>
              <a:t> dados – </a:t>
            </a:r>
            <a:r>
              <a:rPr lang="en-US" sz="2000" i="1" dirty="0" err="1" smtClean="0">
                <a:latin typeface="Times New Roman"/>
                <a:cs typeface="Times New Roman"/>
              </a:rPr>
              <a:t>por</a:t>
            </a:r>
            <a:r>
              <a:rPr lang="en-US" sz="2000" i="1" dirty="0" smtClean="0">
                <a:latin typeface="Times New Roman"/>
                <a:cs typeface="Times New Roman"/>
              </a:rPr>
              <a:t> que, para que, </a:t>
            </a:r>
            <a:r>
              <a:rPr lang="en-US" sz="2000" i="1" dirty="0" err="1" smtClean="0">
                <a:latin typeface="Times New Roman"/>
                <a:cs typeface="Times New Roman"/>
              </a:rPr>
              <a:t>quem</a:t>
            </a:r>
            <a:r>
              <a:rPr lang="en-US" sz="2000" i="1" dirty="0" smtClean="0">
                <a:latin typeface="Times New Roman"/>
                <a:cs typeface="Times New Roman"/>
              </a:rPr>
              <a:t>, </a:t>
            </a:r>
            <a:r>
              <a:rPr lang="en-US" sz="2000" i="1" dirty="0" err="1" smtClean="0">
                <a:latin typeface="Times New Roman"/>
                <a:cs typeface="Times New Roman"/>
              </a:rPr>
              <a:t>quando</a:t>
            </a:r>
            <a:r>
              <a:rPr lang="en-US" sz="2000" i="1" dirty="0" smtClean="0">
                <a:latin typeface="Times New Roman"/>
                <a:cs typeface="Times New Roman"/>
              </a:rPr>
              <a:t>, </a:t>
            </a:r>
            <a:r>
              <a:rPr lang="en-US" sz="2000" i="1" dirty="0" err="1" smtClean="0">
                <a:latin typeface="Times New Roman"/>
                <a:cs typeface="Times New Roman"/>
              </a:rPr>
              <a:t>onde</a:t>
            </a:r>
            <a:r>
              <a:rPr lang="en-US" sz="2000" i="1" dirty="0" smtClean="0">
                <a:latin typeface="Times New Roman"/>
                <a:cs typeface="Times New Roman"/>
              </a:rPr>
              <a:t>, </a:t>
            </a:r>
            <a:r>
              <a:rPr lang="en-US" sz="2000" i="1" dirty="0" err="1" smtClean="0">
                <a:latin typeface="Times New Roman"/>
                <a:cs typeface="Times New Roman"/>
              </a:rPr>
              <a:t>como</a:t>
            </a:r>
            <a:r>
              <a:rPr lang="en-US" sz="2000" i="1" dirty="0" smtClean="0">
                <a:latin typeface="Times New Roman"/>
                <a:cs typeface="Times New Roman"/>
              </a:rPr>
              <a:t>, o que?</a:t>
            </a:r>
          </a:p>
          <a:p>
            <a:pPr marL="901700" indent="-35877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Alguns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pacotes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 smtClean="0">
                <a:latin typeface="Times New Roman"/>
                <a:cs typeface="Times New Roman"/>
              </a:rPr>
              <a:t>‘</a:t>
            </a:r>
            <a:r>
              <a:rPr lang="en-US" sz="2000" i="1" dirty="0" smtClean="0">
                <a:latin typeface="Times New Roman"/>
                <a:cs typeface="Times New Roman"/>
              </a:rPr>
              <a:t>EML</a:t>
            </a:r>
            <a:r>
              <a:rPr lang="en-US" sz="2000" dirty="0" smtClean="0">
                <a:latin typeface="Times New Roman"/>
                <a:cs typeface="Times New Roman"/>
              </a:rPr>
              <a:t>’ </a:t>
            </a:r>
            <a:r>
              <a:rPr lang="en-US" sz="2000" dirty="0" smtClean="0">
                <a:latin typeface="Times New Roman"/>
                <a:cs typeface="Times New Roman"/>
              </a:rPr>
              <a:t>e </a:t>
            </a:r>
            <a:r>
              <a:rPr lang="en-US" sz="2000" dirty="0" smtClean="0">
                <a:latin typeface="Times New Roman"/>
                <a:cs typeface="Times New Roman"/>
              </a:rPr>
              <a:t>‘</a:t>
            </a:r>
            <a:r>
              <a:rPr lang="en-US" sz="2000" i="1" dirty="0" err="1" smtClean="0">
                <a:latin typeface="Times New Roman"/>
                <a:cs typeface="Times New Roman"/>
              </a:rPr>
              <a:t>datapackage</a:t>
            </a:r>
            <a:r>
              <a:rPr lang="en-US" sz="2000" dirty="0" smtClean="0">
                <a:latin typeface="Times New Roman"/>
                <a:cs typeface="Times New Roman"/>
              </a:rPr>
              <a:t>’.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901700" indent="-358775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Ou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faça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mesmo</a:t>
            </a:r>
            <a:r>
              <a:rPr lang="en-US" sz="2000" dirty="0" smtClean="0">
                <a:latin typeface="Times New Roman"/>
                <a:cs typeface="Times New Roman"/>
              </a:rPr>
              <a:t>!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091418"/>
              </p:ext>
            </p:extLst>
          </p:nvPr>
        </p:nvGraphicFramePr>
        <p:xfrm>
          <a:off x="859166" y="4557849"/>
          <a:ext cx="7425669" cy="213359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18569"/>
                <a:gridCol w="4907100"/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Informação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/>
                        <a:t>Conteúdo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Trabalho (Teórico)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Motivação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</a:t>
                      </a:r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Perguntas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Proprietário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Quem coletou, endereço,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telefone, e-mail, website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Trabalho (prático)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Quando foi coletado, onde, que horas, por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quem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Método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 o trabalho foi feito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Medidas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 as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medidas foram feitas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/>
                        <a:t>Dados</a:t>
                      </a:r>
                      <a:endParaRPr lang="pt-BR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pt-BR" sz="1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que tem na planilha de dados, quais unidades, quais medidas</a:t>
                      </a:r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7" name="CaixaDeTexto 3"/>
          <p:cNvSpPr txBox="1"/>
          <p:nvPr/>
        </p:nvSpPr>
        <p:spPr>
          <a:xfrm>
            <a:off x="482494" y="530232"/>
            <a:ext cx="56764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Facilite a gest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ão do seu projeto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2960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482494" y="1399483"/>
            <a:ext cx="8280000" cy="499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Tão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importante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quanto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seus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resultados</a:t>
            </a:r>
            <a:r>
              <a:rPr lang="en-US" sz="2000" dirty="0" smtClean="0">
                <a:latin typeface="Times New Roman"/>
                <a:cs typeface="Times New Roman"/>
              </a:rPr>
              <a:t> é </a:t>
            </a:r>
            <a:r>
              <a:rPr lang="en-US" sz="2000" dirty="0" err="1" smtClean="0">
                <a:latin typeface="Times New Roman"/>
                <a:cs typeface="Times New Roman"/>
              </a:rPr>
              <a:t>como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chegou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neles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O </a:t>
            </a:r>
            <a:r>
              <a:rPr lang="en-US" sz="2000" dirty="0" err="1" smtClean="0">
                <a:latin typeface="Times New Roman"/>
                <a:cs typeface="Times New Roman"/>
              </a:rPr>
              <a:t>compartilhamento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informações</a:t>
            </a:r>
            <a:r>
              <a:rPr lang="en-US" sz="2000" dirty="0" smtClean="0">
                <a:latin typeface="Times New Roman"/>
                <a:cs typeface="Times New Roman"/>
              </a:rPr>
              <a:t> (dados e </a:t>
            </a:r>
            <a:r>
              <a:rPr lang="en-US" sz="2000" dirty="0" err="1" smtClean="0">
                <a:latin typeface="Times New Roman"/>
                <a:cs typeface="Times New Roman"/>
              </a:rPr>
              <a:t>código</a:t>
            </a:r>
            <a:r>
              <a:rPr lang="en-US" sz="2000" dirty="0" smtClean="0">
                <a:latin typeface="Times New Roman"/>
                <a:cs typeface="Times New Roman"/>
              </a:rPr>
              <a:t>) é fundamental para o </a:t>
            </a:r>
            <a:r>
              <a:rPr lang="en-US" sz="2000" dirty="0" err="1" smtClean="0">
                <a:latin typeface="Times New Roman"/>
                <a:cs typeface="Times New Roman"/>
              </a:rPr>
              <a:t>progresso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científico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vai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precisar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compartilhar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os</a:t>
            </a:r>
            <a:r>
              <a:rPr lang="en-US" sz="2000" dirty="0" smtClean="0">
                <a:latin typeface="Times New Roman"/>
                <a:cs typeface="Times New Roman"/>
              </a:rPr>
              <a:t> dados do </a:t>
            </a:r>
            <a:r>
              <a:rPr lang="en-US" sz="2000" dirty="0" err="1" smtClean="0">
                <a:latin typeface="Times New Roman"/>
                <a:cs typeface="Times New Roman"/>
              </a:rPr>
              <a:t>seu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trabalho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Existem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padrões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recomendações</a:t>
            </a:r>
            <a:r>
              <a:rPr lang="en-US" sz="2000" dirty="0" smtClean="0">
                <a:latin typeface="Times New Roman"/>
                <a:cs typeface="Times New Roman"/>
              </a:rPr>
              <a:t> para que </a:t>
            </a:r>
            <a:r>
              <a:rPr lang="en-US" sz="2000" dirty="0" err="1" smtClean="0">
                <a:latin typeface="Times New Roman"/>
                <a:cs typeface="Times New Roman"/>
              </a:rPr>
              <a:t>seu</a:t>
            </a:r>
            <a:r>
              <a:rPr lang="en-US" sz="2000" dirty="0" smtClean="0">
                <a:latin typeface="Times New Roman"/>
                <a:cs typeface="Times New Roman"/>
              </a:rPr>
              <a:t> dados </a:t>
            </a:r>
            <a:r>
              <a:rPr lang="en-US" sz="2000" dirty="0" err="1" smtClean="0">
                <a:latin typeface="Times New Roman"/>
                <a:cs typeface="Times New Roman"/>
              </a:rPr>
              <a:t>possam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compartilhados</a:t>
            </a:r>
            <a:r>
              <a:rPr lang="en-US" sz="2000" dirty="0" smtClean="0">
                <a:latin typeface="Times New Roman"/>
                <a:cs typeface="Times New Roman"/>
              </a:rPr>
              <a:t> de forma </a:t>
            </a:r>
            <a:r>
              <a:rPr lang="en-US" sz="2000" dirty="0" err="1" smtClean="0">
                <a:latin typeface="Times New Roman"/>
                <a:cs typeface="Times New Roman"/>
              </a:rPr>
              <a:t>adequada</a:t>
            </a:r>
            <a:r>
              <a:rPr lang="en-US" sz="2000" dirty="0" smtClean="0">
                <a:latin typeface="Times New Roman"/>
                <a:cs typeface="Times New Roman"/>
              </a:rPr>
              <a:t>, </a:t>
            </a:r>
            <a:r>
              <a:rPr lang="en-US" sz="2000" dirty="0" err="1" smtClean="0">
                <a:latin typeface="Times New Roman"/>
                <a:cs typeface="Times New Roman"/>
              </a:rPr>
              <a:t>garantindo</a:t>
            </a:r>
            <a:r>
              <a:rPr lang="en-US" sz="2000" dirty="0" smtClean="0">
                <a:latin typeface="Times New Roman"/>
                <a:cs typeface="Times New Roman"/>
              </a:rPr>
              <a:t> o </a:t>
            </a:r>
            <a:r>
              <a:rPr lang="en-US" sz="2000" dirty="0" err="1" smtClean="0">
                <a:latin typeface="Times New Roman"/>
                <a:cs typeface="Times New Roman"/>
              </a:rPr>
              <a:t>uso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futuro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por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outras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pessoas</a:t>
            </a:r>
            <a:r>
              <a:rPr lang="en-US" sz="2000" dirty="0" smtClean="0">
                <a:latin typeface="Times New Roman"/>
                <a:cs typeface="Times New Roman"/>
              </a:rPr>
              <a:t> e </a:t>
            </a:r>
            <a:r>
              <a:rPr lang="en-US" sz="2000" dirty="0" err="1" smtClean="0">
                <a:latin typeface="Times New Roman"/>
                <a:cs typeface="Times New Roman"/>
              </a:rPr>
              <a:t>por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mesmo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Você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precisa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treinar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seus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colaboradores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nessa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cultura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6" name="CaixaDeTexto 3"/>
          <p:cNvSpPr txBox="1"/>
          <p:nvPr/>
        </p:nvSpPr>
        <p:spPr>
          <a:xfrm>
            <a:off x="482494" y="530232"/>
            <a:ext cx="22770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Resumindo</a:t>
            </a:r>
            <a:endParaRPr lang="pt-BR" sz="3200" b="1" i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818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ave direita 1"/>
          <p:cNvSpPr/>
          <p:nvPr/>
        </p:nvSpPr>
        <p:spPr>
          <a:xfrm>
            <a:off x="2998780" y="2515264"/>
            <a:ext cx="424070" cy="276998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1"/>
          <p:cNvSpPr txBox="1"/>
          <p:nvPr/>
        </p:nvSpPr>
        <p:spPr>
          <a:xfrm>
            <a:off x="3904133" y="1925775"/>
            <a:ext cx="46949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latin typeface="Times New Roman"/>
                <a:cs typeface="Times New Roman"/>
              </a:rPr>
              <a:t>Pesquisa</a:t>
            </a:r>
            <a:r>
              <a:rPr lang="en-US" sz="2400" b="1" dirty="0" smtClean="0">
                <a:latin typeface="Times New Roman"/>
                <a:cs typeface="Times New Roman"/>
              </a:rPr>
              <a:t> </a:t>
            </a:r>
            <a:r>
              <a:rPr lang="en-US" sz="2400" b="1" dirty="0" err="1" smtClean="0">
                <a:latin typeface="Times New Roman"/>
                <a:cs typeface="Times New Roman"/>
              </a:rPr>
              <a:t>intensiva</a:t>
            </a:r>
            <a:r>
              <a:rPr lang="en-US" sz="2400" b="1" dirty="0" smtClean="0">
                <a:latin typeface="Times New Roman"/>
                <a:cs typeface="Times New Roman"/>
              </a:rPr>
              <a:t> de dados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smtClean="0">
                <a:latin typeface="Times New Roman"/>
                <a:cs typeface="Times New Roman"/>
              </a:rPr>
              <a:t>(Data-intensive research)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557687" y="2951278"/>
            <a:ext cx="5387886" cy="281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As </a:t>
            </a:r>
            <a:r>
              <a:rPr lang="en-US" sz="2000" dirty="0" err="1" smtClean="0">
                <a:latin typeface="Times New Roman"/>
                <a:cs typeface="Times New Roman"/>
              </a:rPr>
              <a:t>informações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estão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todas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disponíveis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smtClean="0">
                <a:latin typeface="Times New Roman"/>
                <a:cs typeface="Times New Roman"/>
              </a:rPr>
              <a:t>online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Os</a:t>
            </a:r>
            <a:r>
              <a:rPr lang="en-US" sz="2000" dirty="0" smtClean="0">
                <a:latin typeface="Times New Roman"/>
                <a:cs typeface="Times New Roman"/>
              </a:rPr>
              <a:t> dados </a:t>
            </a:r>
            <a:r>
              <a:rPr lang="en-US" sz="2000" dirty="0" err="1" smtClean="0">
                <a:latin typeface="Times New Roman"/>
                <a:cs typeface="Times New Roman"/>
              </a:rPr>
              <a:t>estão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todos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disponíveis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smtClean="0">
                <a:latin typeface="Times New Roman"/>
                <a:cs typeface="Times New Roman"/>
              </a:rPr>
              <a:t>online</a:t>
            </a:r>
            <a:r>
              <a:rPr lang="en-US" sz="2000" dirty="0" smtClean="0">
                <a:latin typeface="Times New Roman"/>
                <a:cs typeface="Times New Roman"/>
              </a:rPr>
              <a:t>;</a:t>
            </a:r>
          </a:p>
          <a:p>
            <a:pPr marL="285750" indent="-285750"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O </a:t>
            </a:r>
            <a:r>
              <a:rPr lang="en-US" sz="2000" dirty="0" err="1" smtClean="0">
                <a:latin typeface="Times New Roman"/>
                <a:cs typeface="Times New Roman"/>
              </a:rPr>
              <a:t>maior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progresso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na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ciência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ocorre</a:t>
            </a:r>
            <a:r>
              <a:rPr lang="en-US" sz="2000" dirty="0" smtClean="0">
                <a:latin typeface="Times New Roman"/>
                <a:cs typeface="Times New Roman"/>
              </a:rPr>
              <a:t> pela </a:t>
            </a:r>
            <a:r>
              <a:rPr lang="en-US" sz="2000" dirty="0" err="1" smtClean="0">
                <a:latin typeface="Times New Roman"/>
                <a:cs typeface="Times New Roman"/>
              </a:rPr>
              <a:t>síntese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6" descr="http://www.uoguelph.ca/%7Eecology/_Media/ma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04" y="2187610"/>
            <a:ext cx="1074315" cy="145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zmt-bremen.de/Binaries/Binary2047/A_Meyer_IMG_178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35" y="3368490"/>
            <a:ext cx="1172691" cy="88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americanheritagecenter.files.wordpress.com/2011/09/clements-field-note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32" y="4515845"/>
            <a:ext cx="1583385" cy="90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3"/>
          <p:cNvSpPr txBox="1"/>
          <p:nvPr/>
        </p:nvSpPr>
        <p:spPr>
          <a:xfrm>
            <a:off x="432000" y="530232"/>
            <a:ext cx="52796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ência</a:t>
            </a:r>
            <a:endParaRPr lang="pt-BR" sz="32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7692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</p:grpSpPr>
        <p:sp>
          <p:nvSpPr>
            <p:cNvPr id="23" name="Retângulo 22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</p:grpSpPr>
        <p:sp>
          <p:nvSpPr>
            <p:cNvPr id="24" name="Retângulo 23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</p:grpSpPr>
        <p:sp>
          <p:nvSpPr>
            <p:cNvPr id="27" name="Retângulo 26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</p:grpSpPr>
        <p:sp>
          <p:nvSpPr>
            <p:cNvPr id="29" name="Retângulo 28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" name="Conector de seta reta 35"/>
          <p:cNvCxnSpPr>
            <a:stCxn id="24" idx="3"/>
            <a:endCxn id="23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>
            <a:stCxn id="27" idx="3"/>
            <a:endCxn id="23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>
            <a:stCxn id="29" idx="0"/>
            <a:endCxn id="23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sp>
        <p:nvSpPr>
          <p:cNvPr id="19" name="CaixaDeTexto 3"/>
          <p:cNvSpPr txBox="1"/>
          <p:nvPr/>
        </p:nvSpPr>
        <p:spPr>
          <a:xfrm>
            <a:off x="432000" y="530232"/>
            <a:ext cx="52796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ência</a:t>
            </a:r>
            <a:endParaRPr lang="pt-BR" sz="32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285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3" name="Retângulo 22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</p:grpSpPr>
        <p:sp>
          <p:nvSpPr>
            <p:cNvPr id="24" name="Retângulo 23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</p:grpSpPr>
        <p:sp>
          <p:nvSpPr>
            <p:cNvPr id="27" name="Retângulo 26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</p:grpSpPr>
        <p:sp>
          <p:nvSpPr>
            <p:cNvPr id="29" name="Retângulo 28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6" name="Conector de seta reta 35"/>
          <p:cNvCxnSpPr>
            <a:stCxn id="24" idx="3"/>
            <a:endCxn id="23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>
            <a:stCxn id="27" idx="3"/>
            <a:endCxn id="23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>
            <a:stCxn id="29" idx="0"/>
            <a:endCxn id="23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o 1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</p:grpSpPr>
        <p:sp>
          <p:nvSpPr>
            <p:cNvPr id="19" name="Retângulo 18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" name="Conector angulado 4"/>
          <p:cNvCxnSpPr>
            <a:stCxn id="19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o 24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35" name="Retângulo 3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orma livre 5"/>
          <p:cNvSpPr/>
          <p:nvPr/>
        </p:nvSpPr>
        <p:spPr>
          <a:xfrm>
            <a:off x="5193795" y="2441882"/>
            <a:ext cx="464884" cy="2752969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/>
          <p:cNvCxnSpPr>
            <a:stCxn id="19" idx="0"/>
            <a:endCxn id="27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sp>
        <p:nvSpPr>
          <p:cNvPr id="41" name="CaixaDeTexto 3"/>
          <p:cNvSpPr txBox="1"/>
          <p:nvPr/>
        </p:nvSpPr>
        <p:spPr>
          <a:xfrm>
            <a:off x="432000" y="530232"/>
            <a:ext cx="52796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ência</a:t>
            </a:r>
            <a:endParaRPr lang="pt-BR" sz="32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1916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2" name="Retângulo 21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  <a:solidFill>
            <a:schemeClr val="bg1"/>
          </a:solidFill>
        </p:grpSpPr>
        <p:sp>
          <p:nvSpPr>
            <p:cNvPr id="37" name="Retângulo 36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  <a:solidFill>
            <a:schemeClr val="bg1"/>
          </a:solidFill>
        </p:grpSpPr>
        <p:sp>
          <p:nvSpPr>
            <p:cNvPr id="42" name="Retângulo 41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  <a:solidFill>
            <a:schemeClr val="bg1"/>
          </a:solidFill>
        </p:grpSpPr>
        <p:sp>
          <p:nvSpPr>
            <p:cNvPr id="45" name="Retângulo 44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7" name="Conector de seta reta 46"/>
          <p:cNvCxnSpPr>
            <a:stCxn id="37" idx="3"/>
            <a:endCxn id="22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>
            <a:stCxn id="42" idx="3"/>
            <a:endCxn id="22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>
            <a:stCxn id="45" idx="0"/>
            <a:endCxn id="22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  <a:solidFill>
            <a:schemeClr val="bg1"/>
          </a:solidFill>
        </p:grpSpPr>
        <p:sp>
          <p:nvSpPr>
            <p:cNvPr id="51" name="Retângulo 50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3" name="Conector angulado 52"/>
          <p:cNvCxnSpPr>
            <a:stCxn id="51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55" name="Retângulo 5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Forma livre 56"/>
          <p:cNvSpPr/>
          <p:nvPr/>
        </p:nvSpPr>
        <p:spPr>
          <a:xfrm>
            <a:off x="5193795" y="2441883"/>
            <a:ext cx="464884" cy="2507486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de seta reta 57"/>
          <p:cNvCxnSpPr>
            <a:stCxn id="51" idx="0"/>
            <a:endCxn id="42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3310106" y="3423201"/>
            <a:ext cx="1286241" cy="646331"/>
            <a:chOff x="3310106" y="3423201"/>
            <a:chExt cx="1286241" cy="646331"/>
          </a:xfrm>
        </p:grpSpPr>
        <p:sp>
          <p:nvSpPr>
            <p:cNvPr id="61" name="Retângulo 60"/>
            <p:cNvSpPr/>
            <p:nvPr/>
          </p:nvSpPr>
          <p:spPr>
            <a:xfrm>
              <a:off x="3310106" y="3423201"/>
              <a:ext cx="1286241" cy="64480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3364397" y="3423201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Métodos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" name="Conector de seta reta 3"/>
          <p:cNvCxnSpPr>
            <a:stCxn id="61" idx="3"/>
            <a:endCxn id="42" idx="1"/>
          </p:cNvCxnSpPr>
          <p:nvPr/>
        </p:nvCxnSpPr>
        <p:spPr>
          <a:xfrm>
            <a:off x="4596347" y="3745602"/>
            <a:ext cx="1107844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>
            <a:stCxn id="61" idx="3"/>
            <a:endCxn id="37" idx="1"/>
          </p:cNvCxnSpPr>
          <p:nvPr/>
        </p:nvCxnSpPr>
        <p:spPr>
          <a:xfrm flipV="1">
            <a:off x="4596347" y="2257218"/>
            <a:ext cx="1107844" cy="14883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1" idx="3"/>
            <a:endCxn id="52" idx="1"/>
          </p:cNvCxnSpPr>
          <p:nvPr/>
        </p:nvCxnSpPr>
        <p:spPr>
          <a:xfrm>
            <a:off x="4596347" y="3745602"/>
            <a:ext cx="1066639" cy="14969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1"/>
          <p:cNvSpPr txBox="1"/>
          <p:nvPr/>
        </p:nvSpPr>
        <p:spPr>
          <a:xfrm>
            <a:off x="432000" y="1290442"/>
            <a:ext cx="489052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Como o dado </a:t>
            </a:r>
            <a:r>
              <a:rPr lang="en-US" sz="2000" dirty="0" err="1" smtClean="0">
                <a:latin typeface="Times New Roman"/>
                <a:cs typeface="Times New Roman"/>
              </a:rPr>
              <a:t>foi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analisado</a:t>
            </a:r>
            <a:r>
              <a:rPr lang="en-US" sz="2000" dirty="0" smtClean="0">
                <a:latin typeface="Times New Roman"/>
                <a:cs typeface="Times New Roman"/>
              </a:rPr>
              <a:t>?</a:t>
            </a:r>
            <a:endParaRPr lang="en-US" sz="2000" dirty="0">
              <a:latin typeface="Times New Roman"/>
              <a:cs typeface="Times New Roman"/>
            </a:endParaRP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Que </a:t>
            </a:r>
            <a:r>
              <a:rPr lang="en-US" sz="2000" dirty="0" err="1" smtClean="0">
                <a:latin typeface="Times New Roman"/>
                <a:cs typeface="Times New Roman"/>
              </a:rPr>
              <a:t>tipo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transformações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foram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feitas</a:t>
            </a:r>
            <a:r>
              <a:rPr lang="en-US" sz="2000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Que </a:t>
            </a:r>
            <a:r>
              <a:rPr lang="en-US" sz="2000" dirty="0" err="1" smtClean="0">
                <a:latin typeface="Times New Roman"/>
                <a:cs typeface="Times New Roman"/>
              </a:rPr>
              <a:t>tipo</a:t>
            </a:r>
            <a:r>
              <a:rPr lang="en-US" sz="2000" dirty="0" smtClean="0">
                <a:latin typeface="Times New Roman"/>
                <a:cs typeface="Times New Roman"/>
              </a:rPr>
              <a:t> de </a:t>
            </a:r>
            <a:r>
              <a:rPr lang="en-US" sz="2000" dirty="0" err="1" smtClean="0">
                <a:latin typeface="Times New Roman"/>
                <a:cs typeface="Times New Roman"/>
              </a:rPr>
              <a:t>distribuição</a:t>
            </a:r>
            <a:r>
              <a:rPr lang="en-US" sz="2000" dirty="0" smtClean="0">
                <a:latin typeface="Times New Roman"/>
                <a:cs typeface="Times New Roman"/>
              </a:rPr>
              <a:t> é </a:t>
            </a:r>
            <a:r>
              <a:rPr lang="en-US" sz="2000" dirty="0" err="1" smtClean="0">
                <a:latin typeface="Times New Roman"/>
                <a:cs typeface="Times New Roman"/>
              </a:rPr>
              <a:t>usado</a:t>
            </a:r>
            <a:r>
              <a:rPr lang="en-US" sz="2000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err="1" smtClean="0">
                <a:latin typeface="Times New Roman"/>
                <a:cs typeface="Times New Roman"/>
              </a:rPr>
              <a:t>Quais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os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err="1" smtClean="0">
                <a:latin typeface="Times New Roman"/>
                <a:cs typeface="Times New Roman"/>
              </a:rPr>
              <a:t>pressupostos</a:t>
            </a:r>
            <a:r>
              <a:rPr lang="en-US" sz="2000" dirty="0" smtClean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36" name="CaixaDeTexto 3"/>
          <p:cNvSpPr txBox="1"/>
          <p:nvPr/>
        </p:nvSpPr>
        <p:spPr>
          <a:xfrm>
            <a:off x="432000" y="530232"/>
            <a:ext cx="52796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ência</a:t>
            </a:r>
            <a:endParaRPr lang="pt-BR" sz="32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139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2" name="Retângulo 21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</p:grpSpPr>
        <p:sp>
          <p:nvSpPr>
            <p:cNvPr id="37" name="Retângulo 36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</p:grpSpPr>
        <p:sp>
          <p:nvSpPr>
            <p:cNvPr id="42" name="Retângulo 41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</p:grpSpPr>
        <p:sp>
          <p:nvSpPr>
            <p:cNvPr id="45" name="Retângulo 44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7" name="Conector de seta reta 46"/>
          <p:cNvCxnSpPr>
            <a:stCxn id="37" idx="3"/>
            <a:endCxn id="22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>
            <a:stCxn id="42" idx="3"/>
            <a:endCxn id="22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>
            <a:stCxn id="45" idx="0"/>
            <a:endCxn id="22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</p:grpSpPr>
        <p:sp>
          <p:nvSpPr>
            <p:cNvPr id="51" name="Retângulo 50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3" name="Conector angulado 52"/>
          <p:cNvCxnSpPr>
            <a:stCxn id="51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55" name="Retângulo 5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Forma livre 56"/>
          <p:cNvSpPr/>
          <p:nvPr/>
        </p:nvSpPr>
        <p:spPr>
          <a:xfrm>
            <a:off x="5193795" y="2441883"/>
            <a:ext cx="464884" cy="2507486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de seta reta 57"/>
          <p:cNvCxnSpPr>
            <a:stCxn id="51" idx="0"/>
            <a:endCxn id="42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grpSp>
        <p:nvGrpSpPr>
          <p:cNvPr id="60" name="Grupo 59"/>
          <p:cNvGrpSpPr/>
          <p:nvPr/>
        </p:nvGrpSpPr>
        <p:grpSpPr>
          <a:xfrm>
            <a:off x="3310106" y="3423201"/>
            <a:ext cx="1286241" cy="646331"/>
            <a:chOff x="5698434" y="1934817"/>
            <a:chExt cx="1286241" cy="646331"/>
          </a:xfrm>
        </p:grpSpPr>
        <p:sp>
          <p:nvSpPr>
            <p:cNvPr id="61" name="Retângulo 60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5752725" y="1934817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Métodos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" name="Conector de seta reta 3"/>
          <p:cNvCxnSpPr>
            <a:stCxn id="61" idx="3"/>
            <a:endCxn id="42" idx="1"/>
          </p:cNvCxnSpPr>
          <p:nvPr/>
        </p:nvCxnSpPr>
        <p:spPr>
          <a:xfrm>
            <a:off x="4596347" y="3745602"/>
            <a:ext cx="1107844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>
            <a:stCxn id="61" idx="3"/>
            <a:endCxn id="37" idx="1"/>
          </p:cNvCxnSpPr>
          <p:nvPr/>
        </p:nvCxnSpPr>
        <p:spPr>
          <a:xfrm flipV="1">
            <a:off x="4596347" y="2257218"/>
            <a:ext cx="1107844" cy="14883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1" idx="3"/>
            <a:endCxn id="52" idx="1"/>
          </p:cNvCxnSpPr>
          <p:nvPr/>
        </p:nvCxnSpPr>
        <p:spPr>
          <a:xfrm>
            <a:off x="4596347" y="3745602"/>
            <a:ext cx="1066639" cy="14969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63"/>
          <p:cNvSpPr/>
          <p:nvPr/>
        </p:nvSpPr>
        <p:spPr>
          <a:xfrm>
            <a:off x="1113475" y="3423201"/>
            <a:ext cx="1286241" cy="6448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CaixaDeTexto 64"/>
          <p:cNvSpPr txBox="1"/>
          <p:nvPr/>
        </p:nvSpPr>
        <p:spPr>
          <a:xfrm>
            <a:off x="1167768" y="3423201"/>
            <a:ext cx="1172117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Analíticos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Conector de seta reta 65"/>
          <p:cNvCxnSpPr>
            <a:stCxn id="64" idx="3"/>
            <a:endCxn id="61" idx="1"/>
          </p:cNvCxnSpPr>
          <p:nvPr/>
        </p:nvCxnSpPr>
        <p:spPr>
          <a:xfrm>
            <a:off x="2399716" y="3745602"/>
            <a:ext cx="91039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"/>
          <p:cNvSpPr txBox="1"/>
          <p:nvPr/>
        </p:nvSpPr>
        <p:spPr>
          <a:xfrm>
            <a:off x="431999" y="1346474"/>
            <a:ext cx="455436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Qual</a:t>
            </a:r>
            <a:r>
              <a:rPr lang="en-US" dirty="0" smtClean="0">
                <a:latin typeface="Times New Roman"/>
                <a:cs typeface="Times New Roman"/>
              </a:rPr>
              <a:t> a </a:t>
            </a:r>
            <a:r>
              <a:rPr lang="en-US" dirty="0" err="1" smtClean="0">
                <a:latin typeface="Times New Roman"/>
                <a:cs typeface="Times New Roman"/>
              </a:rPr>
              <a:t>natureza</a:t>
            </a:r>
            <a:r>
              <a:rPr lang="en-US" dirty="0" smtClean="0">
                <a:latin typeface="Times New Roman"/>
                <a:cs typeface="Times New Roman"/>
              </a:rPr>
              <a:t> dos dados?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Controle</a:t>
            </a:r>
            <a:r>
              <a:rPr lang="en-US" dirty="0" smtClean="0">
                <a:latin typeface="Times New Roman"/>
                <a:cs typeface="Times New Roman"/>
              </a:rPr>
              <a:t> de </a:t>
            </a:r>
            <a:r>
              <a:rPr lang="en-US" dirty="0" err="1" smtClean="0">
                <a:latin typeface="Times New Roman"/>
                <a:cs typeface="Times New Roman"/>
              </a:rPr>
              <a:t>qualidade</a:t>
            </a:r>
            <a:r>
              <a:rPr lang="en-US" dirty="0" smtClean="0">
                <a:latin typeface="Times New Roman"/>
                <a:cs typeface="Times New Roman"/>
              </a:rPr>
              <a:t> dos dados?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Decisões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sobre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uso</a:t>
            </a:r>
            <a:r>
              <a:rPr lang="en-US" dirty="0" smtClean="0">
                <a:latin typeface="Times New Roman"/>
                <a:cs typeface="Times New Roman"/>
              </a:rPr>
              <a:t> de um </a:t>
            </a:r>
            <a:r>
              <a:rPr lang="en-US" dirty="0" err="1" smtClean="0">
                <a:latin typeface="Times New Roman"/>
                <a:cs typeface="Times New Roman"/>
              </a:rPr>
              <a:t>ou</a:t>
            </a:r>
            <a:r>
              <a:rPr lang="en-US" dirty="0" smtClean="0">
                <a:latin typeface="Times New Roman"/>
                <a:cs typeface="Times New Roman"/>
              </a:rPr>
              <a:t> outro dado?</a:t>
            </a:r>
          </a:p>
        </p:txBody>
      </p:sp>
      <p:sp>
        <p:nvSpPr>
          <p:cNvPr id="40" name="CaixaDeTexto 3"/>
          <p:cNvSpPr txBox="1"/>
          <p:nvPr/>
        </p:nvSpPr>
        <p:spPr>
          <a:xfrm>
            <a:off x="432000" y="530232"/>
            <a:ext cx="52796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ência</a:t>
            </a:r>
            <a:endParaRPr lang="pt-BR" sz="32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0866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/>
          <p:cNvGrpSpPr/>
          <p:nvPr/>
        </p:nvGrpSpPr>
        <p:grpSpPr>
          <a:xfrm>
            <a:off x="7521389" y="3328366"/>
            <a:ext cx="1510748" cy="834887"/>
            <a:chOff x="7521389" y="3328366"/>
            <a:chExt cx="1510748" cy="834887"/>
          </a:xfrm>
          <a:solidFill>
            <a:schemeClr val="bg1"/>
          </a:solidFill>
        </p:grpSpPr>
        <p:sp>
          <p:nvSpPr>
            <p:cNvPr id="22" name="Retângulo 21"/>
            <p:cNvSpPr/>
            <p:nvPr/>
          </p:nvSpPr>
          <p:spPr>
            <a:xfrm>
              <a:off x="7521389" y="3328366"/>
              <a:ext cx="1510748" cy="83488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7757230" y="3514977"/>
              <a:ext cx="1039067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Artigo</a:t>
              </a:r>
              <a:endParaRPr lang="pt-BR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5704191" y="1934817"/>
            <a:ext cx="1286241" cy="644801"/>
            <a:chOff x="5698434" y="1934817"/>
            <a:chExt cx="1286241" cy="644801"/>
          </a:xfrm>
          <a:solidFill>
            <a:schemeClr val="bg1"/>
          </a:solidFill>
        </p:grpSpPr>
        <p:sp>
          <p:nvSpPr>
            <p:cNvPr id="37" name="Retângulo 36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875080" y="2072551"/>
              <a:ext cx="932948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Tabelas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704191" y="3423202"/>
            <a:ext cx="1286241" cy="644801"/>
            <a:chOff x="5709948" y="3328366"/>
            <a:chExt cx="1286241" cy="644801"/>
          </a:xfrm>
          <a:solidFill>
            <a:schemeClr val="bg1"/>
          </a:solidFill>
        </p:grpSpPr>
        <p:sp>
          <p:nvSpPr>
            <p:cNvPr id="42" name="Retângulo 41"/>
            <p:cNvSpPr/>
            <p:nvPr/>
          </p:nvSpPr>
          <p:spPr>
            <a:xfrm>
              <a:off x="5709948" y="3328366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CaixaDeTexto 42"/>
            <p:cNvSpPr txBox="1"/>
            <p:nvPr/>
          </p:nvSpPr>
          <p:spPr>
            <a:xfrm>
              <a:off x="5882428" y="3466100"/>
              <a:ext cx="94128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Figuras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7633643" y="5256557"/>
            <a:ext cx="1286241" cy="644801"/>
            <a:chOff x="7589389" y="5508349"/>
            <a:chExt cx="1286241" cy="644801"/>
          </a:xfrm>
          <a:solidFill>
            <a:schemeClr val="bg1"/>
          </a:solidFill>
        </p:grpSpPr>
        <p:sp>
          <p:nvSpPr>
            <p:cNvPr id="45" name="Retângulo 44"/>
            <p:cNvSpPr/>
            <p:nvPr/>
          </p:nvSpPr>
          <p:spPr>
            <a:xfrm>
              <a:off x="7589389" y="5508349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7868628" y="5646083"/>
              <a:ext cx="727763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Texto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7" name="Conector de seta reta 46"/>
          <p:cNvCxnSpPr>
            <a:stCxn id="37" idx="3"/>
            <a:endCxn id="22" idx="0"/>
          </p:cNvCxnSpPr>
          <p:nvPr/>
        </p:nvCxnSpPr>
        <p:spPr>
          <a:xfrm>
            <a:off x="6990432" y="2257218"/>
            <a:ext cx="1286331" cy="107114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/>
          <p:cNvCxnSpPr>
            <a:stCxn id="42" idx="3"/>
            <a:endCxn id="22" idx="1"/>
          </p:cNvCxnSpPr>
          <p:nvPr/>
        </p:nvCxnSpPr>
        <p:spPr>
          <a:xfrm>
            <a:off x="6990432" y="3745603"/>
            <a:ext cx="530957" cy="2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>
            <a:stCxn id="45" idx="0"/>
            <a:endCxn id="22" idx="2"/>
          </p:cNvCxnSpPr>
          <p:nvPr/>
        </p:nvCxnSpPr>
        <p:spPr>
          <a:xfrm flipH="1" flipV="1">
            <a:off x="8276763" y="4163253"/>
            <a:ext cx="1" cy="109330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/>
          <p:cNvGrpSpPr/>
          <p:nvPr/>
        </p:nvGrpSpPr>
        <p:grpSpPr>
          <a:xfrm>
            <a:off x="5662986" y="4911587"/>
            <a:ext cx="1368647" cy="654118"/>
            <a:chOff x="5662986" y="4911587"/>
            <a:chExt cx="1368647" cy="654118"/>
          </a:xfrm>
          <a:solidFill>
            <a:schemeClr val="bg1"/>
          </a:solidFill>
        </p:grpSpPr>
        <p:sp>
          <p:nvSpPr>
            <p:cNvPr id="51" name="Retângulo 50"/>
            <p:cNvSpPr/>
            <p:nvPr/>
          </p:nvSpPr>
          <p:spPr>
            <a:xfrm>
              <a:off x="5704190" y="4911587"/>
              <a:ext cx="1286241" cy="64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5662986" y="4919374"/>
              <a:ext cx="1368647" cy="64633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Descritores Numéricos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3" name="Conector angulado 52"/>
          <p:cNvCxnSpPr>
            <a:stCxn id="51" idx="2"/>
          </p:cNvCxnSpPr>
          <p:nvPr/>
        </p:nvCxnSpPr>
        <p:spPr>
          <a:xfrm rot="5400000">
            <a:off x="5411338" y="5425069"/>
            <a:ext cx="804655" cy="1067293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o 53"/>
          <p:cNvGrpSpPr/>
          <p:nvPr/>
        </p:nvGrpSpPr>
        <p:grpSpPr>
          <a:xfrm>
            <a:off x="3842928" y="6038642"/>
            <a:ext cx="1505540" cy="644801"/>
            <a:chOff x="7438629" y="5508349"/>
            <a:chExt cx="1505540" cy="644801"/>
          </a:xfrm>
        </p:grpSpPr>
        <p:sp>
          <p:nvSpPr>
            <p:cNvPr id="55" name="Retângulo 54"/>
            <p:cNvSpPr/>
            <p:nvPr/>
          </p:nvSpPr>
          <p:spPr>
            <a:xfrm>
              <a:off x="7479741" y="5508349"/>
              <a:ext cx="1395890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438629" y="5646083"/>
              <a:ext cx="1505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Meta-Análise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Forma livre 56"/>
          <p:cNvSpPr/>
          <p:nvPr/>
        </p:nvSpPr>
        <p:spPr>
          <a:xfrm>
            <a:off x="5193795" y="2441883"/>
            <a:ext cx="464884" cy="2507486"/>
          </a:xfrm>
          <a:custGeom>
            <a:avLst/>
            <a:gdLst>
              <a:gd name="connsiteX0" fmla="*/ 278517 w 318274"/>
              <a:gd name="connsiteY0" fmla="*/ 2928730 h 2928730"/>
              <a:gd name="connsiteX1" fmla="*/ 222 w 318274"/>
              <a:gd name="connsiteY1" fmla="*/ 1590261 h 2928730"/>
              <a:gd name="connsiteX2" fmla="*/ 318274 w 318274"/>
              <a:gd name="connsiteY2" fmla="*/ 0 h 2928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274" h="2928730">
                <a:moveTo>
                  <a:pt x="278517" y="2928730"/>
                </a:moveTo>
                <a:cubicBezTo>
                  <a:pt x="136056" y="2503556"/>
                  <a:pt x="-6404" y="2078383"/>
                  <a:pt x="222" y="1590261"/>
                </a:cubicBezTo>
                <a:cubicBezTo>
                  <a:pt x="6848" y="1102139"/>
                  <a:pt x="162561" y="551069"/>
                  <a:pt x="318274" y="0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8" name="Conector de seta reta 57"/>
          <p:cNvCxnSpPr>
            <a:stCxn id="51" idx="0"/>
            <a:endCxn id="42" idx="2"/>
          </p:cNvCxnSpPr>
          <p:nvPr/>
        </p:nvCxnSpPr>
        <p:spPr>
          <a:xfrm flipV="1">
            <a:off x="6347311" y="4068003"/>
            <a:ext cx="1" cy="843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1"/>
          <p:cNvSpPr txBox="1"/>
          <p:nvPr/>
        </p:nvSpPr>
        <p:spPr>
          <a:xfrm>
            <a:off x="6139936" y="6581001"/>
            <a:ext cx="3004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en-US" sz="1200" b="1" dirty="0" smtClean="0">
                <a:latin typeface="Times New Roman"/>
                <a:cs typeface="Times New Roman"/>
              </a:rPr>
              <a:t>(Roger D. Peng, The Research Pipeline)</a:t>
            </a:r>
          </a:p>
        </p:txBody>
      </p:sp>
      <p:grpSp>
        <p:nvGrpSpPr>
          <p:cNvPr id="60" name="Grupo 59"/>
          <p:cNvGrpSpPr/>
          <p:nvPr/>
        </p:nvGrpSpPr>
        <p:grpSpPr>
          <a:xfrm>
            <a:off x="3310106" y="3423201"/>
            <a:ext cx="1286241" cy="646331"/>
            <a:chOff x="5698434" y="1934817"/>
            <a:chExt cx="1286241" cy="646331"/>
          </a:xfrm>
        </p:grpSpPr>
        <p:sp>
          <p:nvSpPr>
            <p:cNvPr id="61" name="Retângulo 60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5752725" y="1934817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Métodos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" name="Conector de seta reta 3"/>
          <p:cNvCxnSpPr>
            <a:stCxn id="61" idx="3"/>
            <a:endCxn id="42" idx="1"/>
          </p:cNvCxnSpPr>
          <p:nvPr/>
        </p:nvCxnSpPr>
        <p:spPr>
          <a:xfrm>
            <a:off x="4596347" y="3745602"/>
            <a:ext cx="1107844" cy="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>
            <a:stCxn id="61" idx="3"/>
            <a:endCxn id="37" idx="1"/>
          </p:cNvCxnSpPr>
          <p:nvPr/>
        </p:nvCxnSpPr>
        <p:spPr>
          <a:xfrm flipV="1">
            <a:off x="4596347" y="2257218"/>
            <a:ext cx="1107844" cy="14883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>
            <a:stCxn id="61" idx="3"/>
            <a:endCxn id="52" idx="1"/>
          </p:cNvCxnSpPr>
          <p:nvPr/>
        </p:nvCxnSpPr>
        <p:spPr>
          <a:xfrm>
            <a:off x="4596347" y="3745602"/>
            <a:ext cx="1066639" cy="14969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upo 62"/>
          <p:cNvGrpSpPr/>
          <p:nvPr/>
        </p:nvGrpSpPr>
        <p:grpSpPr>
          <a:xfrm>
            <a:off x="1113475" y="3423201"/>
            <a:ext cx="1286241" cy="646331"/>
            <a:chOff x="5698434" y="1934817"/>
            <a:chExt cx="1286241" cy="646331"/>
          </a:xfrm>
        </p:grpSpPr>
        <p:sp>
          <p:nvSpPr>
            <p:cNvPr id="64" name="Retângulo 63"/>
            <p:cNvSpPr/>
            <p:nvPr/>
          </p:nvSpPr>
          <p:spPr>
            <a:xfrm>
              <a:off x="5698434" y="1934817"/>
              <a:ext cx="1286241" cy="6448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CaixaDeTexto 64"/>
            <p:cNvSpPr txBox="1"/>
            <p:nvPr/>
          </p:nvSpPr>
          <p:spPr>
            <a:xfrm>
              <a:off x="5752727" y="1934817"/>
              <a:ext cx="117211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Dados</a:t>
              </a:r>
            </a:p>
            <a:p>
              <a:pPr algn="ctr"/>
              <a:r>
                <a:rPr lang="pt-BR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Analíticos</a:t>
              </a:r>
              <a:endParaRPr lang="pt-BR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6" name="Conector de seta reta 65"/>
          <p:cNvCxnSpPr>
            <a:stCxn id="64" idx="3"/>
            <a:endCxn id="61" idx="1"/>
          </p:cNvCxnSpPr>
          <p:nvPr/>
        </p:nvCxnSpPr>
        <p:spPr>
          <a:xfrm>
            <a:off x="2399716" y="3745602"/>
            <a:ext cx="91039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"/>
          <p:cNvSpPr txBox="1"/>
          <p:nvPr/>
        </p:nvSpPr>
        <p:spPr>
          <a:xfrm>
            <a:off x="432000" y="1346474"/>
            <a:ext cx="372150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Como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Onde</a:t>
            </a:r>
            <a:r>
              <a:rPr lang="en-US" dirty="0" smtClean="0">
                <a:latin typeface="Times New Roman"/>
                <a:cs typeface="Times New Roman"/>
              </a:rPr>
              <a:t>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Times New Roman"/>
                <a:cs typeface="Times New Roman"/>
              </a:rPr>
              <a:t>Por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quem</a:t>
            </a:r>
            <a:r>
              <a:rPr lang="en-US" dirty="0" smtClean="0">
                <a:latin typeface="Times New Roman"/>
                <a:cs typeface="Times New Roman"/>
              </a:rPr>
              <a:t>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Para que o dado </a:t>
            </a:r>
            <a:r>
              <a:rPr lang="en-US" dirty="0" err="1" smtClean="0">
                <a:latin typeface="Times New Roman"/>
                <a:cs typeface="Times New Roman"/>
              </a:rPr>
              <a:t>foi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dirty="0" err="1" smtClean="0">
                <a:latin typeface="Times New Roman"/>
                <a:cs typeface="Times New Roman"/>
              </a:rPr>
              <a:t>coletado</a:t>
            </a:r>
            <a:r>
              <a:rPr lang="en-US" dirty="0" smtClean="0"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67" name="Retângulo 66"/>
          <p:cNvSpPr/>
          <p:nvPr/>
        </p:nvSpPr>
        <p:spPr>
          <a:xfrm>
            <a:off x="1110705" y="5394291"/>
            <a:ext cx="1286241" cy="64480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CaixaDeTexto 67"/>
          <p:cNvSpPr txBox="1"/>
          <p:nvPr/>
        </p:nvSpPr>
        <p:spPr>
          <a:xfrm>
            <a:off x="1325299" y="5394291"/>
            <a:ext cx="85151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Dados</a:t>
            </a:r>
          </a:p>
          <a:p>
            <a:pPr algn="ctr"/>
            <a:r>
              <a:rPr lang="pt-B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Brutos</a:t>
            </a: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Conector de seta reta 68"/>
          <p:cNvCxnSpPr>
            <a:stCxn id="68" idx="0"/>
            <a:endCxn id="64" idx="2"/>
          </p:cNvCxnSpPr>
          <p:nvPr/>
        </p:nvCxnSpPr>
        <p:spPr>
          <a:xfrm flipV="1">
            <a:off x="1751057" y="4068002"/>
            <a:ext cx="5539" cy="132628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aixaDeTexto 3"/>
          <p:cNvSpPr txBox="1"/>
          <p:nvPr/>
        </p:nvSpPr>
        <p:spPr>
          <a:xfrm>
            <a:off x="432000" y="530232"/>
            <a:ext cx="52796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Uma nova Era para a ci</a:t>
            </a:r>
            <a:r>
              <a:rPr lang="pt-BR" sz="3200" b="1" dirty="0" smtClean="0">
                <a:solidFill>
                  <a:srgbClr val="004080"/>
                </a:solidFill>
                <a:latin typeface="Times New Roman"/>
                <a:cs typeface="Times New Roman"/>
              </a:rPr>
              <a:t>ência</a:t>
            </a:r>
            <a:endParaRPr lang="pt-BR" sz="3200" b="1" dirty="0">
              <a:solidFill>
                <a:srgbClr val="00408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3010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1582</TotalTime>
  <Words>1898</Words>
  <Application>Microsoft Macintosh PowerPoint</Application>
  <PresentationFormat>On-screen Show (4:3)</PresentationFormat>
  <Paragraphs>315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Nicholas Marino</dc:creator>
  <cp:lastModifiedBy>Nicholas Marino</cp:lastModifiedBy>
  <cp:revision>51</cp:revision>
  <dcterms:created xsi:type="dcterms:W3CDTF">2016-04-14T13:11:52Z</dcterms:created>
  <dcterms:modified xsi:type="dcterms:W3CDTF">2017-05-01T23:57:44Z</dcterms:modified>
</cp:coreProperties>
</file>